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 id="2147483833" r:id="rId16"/>
  </p:sldMasterIdLst>
  <p:notesMasterIdLst>
    <p:notesMasterId r:id="rId44"/>
  </p:notesMasterIdLst>
  <p:handoutMasterIdLst>
    <p:handoutMasterId r:id="rId45"/>
  </p:handoutMasterIdLst>
  <p:sldIdLst>
    <p:sldId id="446" r:id="rId17"/>
    <p:sldId id="495" r:id="rId18"/>
    <p:sldId id="478" r:id="rId19"/>
    <p:sldId id="480" r:id="rId20"/>
    <p:sldId id="257" r:id="rId21"/>
    <p:sldId id="502" r:id="rId22"/>
    <p:sldId id="505" r:id="rId23"/>
    <p:sldId id="477" r:id="rId24"/>
    <p:sldId id="483" r:id="rId25"/>
    <p:sldId id="507" r:id="rId26"/>
    <p:sldId id="508" r:id="rId27"/>
    <p:sldId id="488" r:id="rId28"/>
    <p:sldId id="489" r:id="rId29"/>
    <p:sldId id="510" r:id="rId30"/>
    <p:sldId id="319" r:id="rId31"/>
    <p:sldId id="486" r:id="rId32"/>
    <p:sldId id="493" r:id="rId33"/>
    <p:sldId id="500" r:id="rId34"/>
    <p:sldId id="503" r:id="rId35"/>
    <p:sldId id="504" r:id="rId36"/>
    <p:sldId id="466" r:id="rId37"/>
    <p:sldId id="474" r:id="rId38"/>
    <p:sldId id="511" r:id="rId39"/>
    <p:sldId id="484" r:id="rId40"/>
    <p:sldId id="506" r:id="rId41"/>
    <p:sldId id="509" r:id="rId42"/>
    <p:sldId id="485" r:id="rId4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9" autoAdjust="0"/>
    <p:restoredTop sz="78548" autoAdjust="0"/>
  </p:normalViewPr>
  <p:slideViewPr>
    <p:cSldViewPr snapToGrid="0" snapToObjects="1">
      <p:cViewPr varScale="1">
        <p:scale>
          <a:sx n="56" d="100"/>
          <a:sy n="56" d="100"/>
        </p:scale>
        <p:origin x="183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3/10/2022</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3/10/2022</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we received money for signature programming, turnaround</a:t>
            </a:r>
            <a:r>
              <a:rPr lang="en-US" baseline="0" dirty="0"/>
              <a:t>, Title I and FTE Allotments. </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113571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1713953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In</a:t>
            </a:r>
            <a:r>
              <a:rPr lang="en-US" baseline="0" dirty="0"/>
              <a:t> February, we will meet again to discuss</a:t>
            </a:r>
            <a:r>
              <a:rPr lang="en-US" dirty="0"/>
              <a:t> how the school’s budget has been allocated to support the programmatic needs and FY23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24</a:t>
            </a:r>
            <a:r>
              <a:rPr lang="en-US" baseline="30000" dirty="0"/>
              <a:t>th</a:t>
            </a:r>
            <a:r>
              <a:rPr lang="en-US" dirty="0"/>
              <a:t> -March 2</a:t>
            </a:r>
            <a:r>
              <a:rPr lang="en-US" baseline="30000" dirty="0"/>
              <a:t>nd</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078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 After you have gone over the priorities and rationale – ask GO Team if this represents what was agreed upon.</a:t>
            </a:r>
          </a:p>
          <a:p>
            <a:pPr defTabSz="925190">
              <a:defRPr/>
            </a:pPr>
            <a:endParaRPr lang="en-US" dirty="0"/>
          </a:p>
          <a:p>
            <a:pPr defTabSz="925190">
              <a:defRPr/>
            </a:pPr>
            <a:r>
              <a:rPr lang="en-US" dirty="0"/>
              <a:t>Are there any priorities I left off?</a:t>
            </a:r>
          </a:p>
          <a:p>
            <a:pPr defTabSz="925190">
              <a:defRPr/>
            </a:pPr>
            <a:endParaRPr lang="en-US" dirty="0"/>
          </a:p>
          <a:p>
            <a:pPr defTabSz="925190">
              <a:defRPr/>
            </a:pPr>
            <a:r>
              <a:rPr lang="en-US" dirty="0"/>
              <a:t>Are there any questions or concerns?</a:t>
            </a:r>
          </a:p>
          <a:p>
            <a:pPr defTabSz="925190">
              <a:defRPr/>
            </a:pPr>
            <a:endParaRPr lang="en-US" dirty="0"/>
          </a:p>
          <a:p>
            <a:pPr defTabSz="925190">
              <a:defRPr/>
            </a:pPr>
            <a:r>
              <a:rPr lang="en-US" dirty="0"/>
              <a:t>The next time we meet, I will show you how I have allocated resources to support our strategic priorities.</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79444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marL="0" marR="0" lvl="0" indent="0" algn="l" defTabSz="925190" rtl="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Arial" panose="020B0604020202020204" pitchFamily="34" charset="0"/>
            </a:endParaRP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marL="0" marR="0" lvl="0" indent="0" algn="l" defTabSz="925190" rtl="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Arial" panose="020B0604020202020204" pitchFamily="34" charset="0"/>
            </a:endParaRP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26049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07093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Leveling Reserve. When we approve the budget we will approve both so that we will not have to schedule another meeting if the funds are made available.</a:t>
            </a:r>
          </a:p>
          <a:p>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25</a:t>
            </a:fld>
            <a:endParaRPr lang="en-US" dirty="0"/>
          </a:p>
        </p:txBody>
      </p:sp>
    </p:spTree>
    <p:extLst>
      <p:ext uri="{BB962C8B-B14F-4D97-AF65-F5344CB8AC3E}">
        <p14:creationId xmlns:p14="http://schemas.microsoft.com/office/powerpoint/2010/main" val="202211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represents the priorities we will fund </a:t>
            </a:r>
            <a:r>
              <a:rPr lang="en-US" b="1" dirty="0">
                <a:solidFill>
                  <a:srgbClr val="FF0000"/>
                </a:solidFill>
              </a:rPr>
              <a:t>during FY23 with our CARES 3 allotment</a:t>
            </a:r>
            <a:r>
              <a:rPr lang="en-US" b="1" baseline="0" dirty="0">
                <a:solidFill>
                  <a:srgbClr val="FF0000"/>
                </a:solidFill>
              </a:rPr>
              <a:t>.</a:t>
            </a:r>
            <a:endParaRPr lang="en-US" baseline="0" dirty="0"/>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26</a:t>
            </a:fld>
            <a:endParaRPr lang="en-US" dirty="0"/>
          </a:p>
        </p:txBody>
      </p:sp>
    </p:spTree>
    <p:extLst>
      <p:ext uri="{BB962C8B-B14F-4D97-AF65-F5344CB8AC3E}">
        <p14:creationId xmlns:p14="http://schemas.microsoft.com/office/powerpoint/2010/main" val="570922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27</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1460500" y="1182688"/>
            <a:ext cx="4257675"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17917" y="4554671"/>
            <a:ext cx="5743335" cy="3726549"/>
          </a:xfrm>
          <a:prstGeom prst="rect">
            <a:avLst/>
          </a:prstGeom>
          <a:noFill/>
          <a:ln>
            <a:noFill/>
          </a:ln>
        </p:spPr>
        <p:txBody>
          <a:bodyPr spcFirstLastPara="1" wrap="square" lIns="95073" tIns="47536" rIns="95073" bIns="47536" anchor="t" anchorCtr="0">
            <a:noAutofit/>
          </a:bodyPr>
          <a:lstStyle/>
          <a:p>
            <a:pPr marL="0" indent="0">
              <a:buClr>
                <a:schemeClr val="dk1"/>
              </a:buClr>
              <a:buSzPts val="1200"/>
            </a:pPr>
            <a:endParaRPr/>
          </a:p>
        </p:txBody>
      </p:sp>
      <p:sp>
        <p:nvSpPr>
          <p:cNvPr id="326" name="Google Shape;326;p11:notes"/>
          <p:cNvSpPr txBox="1">
            <a:spLocks noGrp="1"/>
          </p:cNvSpPr>
          <p:nvPr>
            <p:ph type="sldNum" idx="12"/>
          </p:nvPr>
        </p:nvSpPr>
        <p:spPr>
          <a:xfrm>
            <a:off x="4066535" y="8989397"/>
            <a:ext cx="3110973" cy="474856"/>
          </a:xfrm>
          <a:prstGeom prst="rect">
            <a:avLst/>
          </a:prstGeom>
          <a:noFill/>
          <a:ln>
            <a:noFill/>
          </a:ln>
        </p:spPr>
        <p:txBody>
          <a:bodyPr spcFirstLastPara="1" wrap="square" lIns="95073" tIns="47536" rIns="95073" bIns="47536"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 After you have gone over the priorities and rationale – ask GO Team if this represents what was agreed upon.</a:t>
            </a:r>
          </a:p>
          <a:p>
            <a:pPr defTabSz="925190">
              <a:defRPr/>
            </a:pPr>
            <a:endParaRPr lang="en-US" dirty="0"/>
          </a:p>
          <a:p>
            <a:pPr defTabSz="925190">
              <a:defRPr/>
            </a:pPr>
            <a:r>
              <a:rPr lang="en-US" dirty="0"/>
              <a:t>Are there any priorities I left off?</a:t>
            </a:r>
          </a:p>
          <a:p>
            <a:pPr defTabSz="925190">
              <a:defRPr/>
            </a:pPr>
            <a:endParaRPr lang="en-US" dirty="0"/>
          </a:p>
          <a:p>
            <a:pPr defTabSz="925190">
              <a:defRPr/>
            </a:pPr>
            <a:r>
              <a:rPr lang="en-US" dirty="0"/>
              <a:t>Are there any questions or concerns?</a:t>
            </a:r>
          </a:p>
          <a:p>
            <a:pPr defTabSz="925190">
              <a:defRPr/>
            </a:pPr>
            <a:endParaRPr lang="en-US" dirty="0"/>
          </a:p>
          <a:p>
            <a:pPr defTabSz="925190">
              <a:defRPr/>
            </a:pPr>
            <a:r>
              <a:rPr lang="en-US" dirty="0"/>
              <a:t>The next time we meet, I will show you how I have allocated resources to support our strategic priorities.</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8533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K-12</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FY23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1265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3/10/2022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3/10/2022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3/10/2022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3/10/2022</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3/10/2022</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3/10/2022</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3/10/2022</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5"/>
        <p:cNvGrpSpPr/>
        <p:nvPr/>
      </p:nvGrpSpPr>
      <p:grpSpPr>
        <a:xfrm>
          <a:off x="0" y="0"/>
          <a:ext cx="0" cy="0"/>
          <a:chOff x="0" y="0"/>
          <a:chExt cx="0" cy="0"/>
        </a:xfrm>
      </p:grpSpPr>
      <p:sp>
        <p:nvSpPr>
          <p:cNvPr id="96" name="Google Shape;96;p50"/>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0"/>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8" name="Google Shape;98;p50"/>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9" name="Google Shape;99;p50"/>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188940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a:off x="628651" y="1825625"/>
            <a:ext cx="78867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4"/>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4" name="Google Shape;104;p44"/>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5" name="Google Shape;105;p44"/>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23847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6"/>
        <p:cNvGrpSpPr/>
        <p:nvPr/>
      </p:nvGrpSpPr>
      <p:grpSpPr>
        <a:xfrm>
          <a:off x="0" y="0"/>
          <a:ext cx="0" cy="0"/>
          <a:chOff x="0" y="0"/>
          <a:chExt cx="0" cy="0"/>
        </a:xfrm>
      </p:grpSpPr>
      <p:sp>
        <p:nvSpPr>
          <p:cNvPr id="107" name="Google Shape;107;p4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5"/>
          <p:cNvSpPr txBox="1">
            <a:spLocks noGrp="1"/>
          </p:cNvSpPr>
          <p:nvPr>
            <p:ph type="subTitle" idx="1"/>
          </p:nvPr>
        </p:nvSpPr>
        <p:spPr>
          <a:xfrm>
            <a:off x="1143000" y="3602037"/>
            <a:ext cx="6858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45"/>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0" name="Google Shape;110;p45"/>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1" name="Google Shape;111;p45"/>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2419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2"/>
        <p:cNvGrpSpPr/>
        <p:nvPr/>
      </p:nvGrpSpPr>
      <p:grpSpPr>
        <a:xfrm>
          <a:off x="0" y="0"/>
          <a:ext cx="0" cy="0"/>
          <a:chOff x="0" y="0"/>
          <a:chExt cx="0" cy="0"/>
        </a:xfrm>
      </p:grpSpPr>
      <p:sp>
        <p:nvSpPr>
          <p:cNvPr id="113" name="Google Shape;113;p85"/>
          <p:cNvSpPr txBox="1">
            <a:spLocks noGrp="1"/>
          </p:cNvSpPr>
          <p:nvPr>
            <p:ph type="title"/>
          </p:nvPr>
        </p:nvSpPr>
        <p:spPr>
          <a:xfrm>
            <a:off x="623889" y="1709741"/>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85"/>
          <p:cNvSpPr txBox="1">
            <a:spLocks noGrp="1"/>
          </p:cNvSpPr>
          <p:nvPr>
            <p:ph type="body" idx="1"/>
          </p:nvPr>
        </p:nvSpPr>
        <p:spPr>
          <a:xfrm>
            <a:off x="623889" y="4589465"/>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5" name="Google Shape;115;p85"/>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6" name="Google Shape;116;p85"/>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7" name="Google Shape;117;p85"/>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96107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8"/>
        <p:cNvGrpSpPr/>
        <p:nvPr/>
      </p:nvGrpSpPr>
      <p:grpSpPr>
        <a:xfrm>
          <a:off x="0" y="0"/>
          <a:ext cx="0" cy="0"/>
          <a:chOff x="0" y="0"/>
          <a:chExt cx="0" cy="0"/>
        </a:xfrm>
      </p:grpSpPr>
      <p:sp>
        <p:nvSpPr>
          <p:cNvPr id="119" name="Google Shape;119;p86"/>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6"/>
          <p:cNvSpPr txBox="1">
            <a:spLocks noGrp="1"/>
          </p:cNvSpPr>
          <p:nvPr>
            <p:ph type="body" idx="1"/>
          </p:nvPr>
        </p:nvSpPr>
        <p:spPr>
          <a:xfrm>
            <a:off x="628651" y="1825625"/>
            <a:ext cx="38862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86"/>
          <p:cNvSpPr txBox="1">
            <a:spLocks noGrp="1"/>
          </p:cNvSpPr>
          <p:nvPr>
            <p:ph type="body" idx="2"/>
          </p:nvPr>
        </p:nvSpPr>
        <p:spPr>
          <a:xfrm>
            <a:off x="4629151" y="1825625"/>
            <a:ext cx="38862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86"/>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3" name="Google Shape;123;p86"/>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4" name="Google Shape;124;p86"/>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128490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5"/>
        <p:cNvGrpSpPr/>
        <p:nvPr/>
      </p:nvGrpSpPr>
      <p:grpSpPr>
        <a:xfrm>
          <a:off x="0" y="0"/>
          <a:ext cx="0" cy="0"/>
          <a:chOff x="0" y="0"/>
          <a:chExt cx="0" cy="0"/>
        </a:xfrm>
      </p:grpSpPr>
      <p:sp>
        <p:nvSpPr>
          <p:cNvPr id="126" name="Google Shape;126;p87"/>
          <p:cNvSpPr txBox="1">
            <a:spLocks noGrp="1"/>
          </p:cNvSpPr>
          <p:nvPr>
            <p:ph type="title"/>
          </p:nvPr>
        </p:nvSpPr>
        <p:spPr>
          <a:xfrm>
            <a:off x="629842" y="36512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8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8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87"/>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87"/>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7"/>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2" name="Google Shape;132;p87"/>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3" name="Google Shape;133;p87"/>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88268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88"/>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6" name="Google Shape;136;p88"/>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7" name="Google Shape;137;p88"/>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73367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8"/>
        <p:cNvGrpSpPr/>
        <p:nvPr/>
      </p:nvGrpSpPr>
      <p:grpSpPr>
        <a:xfrm>
          <a:off x="0" y="0"/>
          <a:ext cx="0" cy="0"/>
          <a:chOff x="0" y="0"/>
          <a:chExt cx="0" cy="0"/>
        </a:xfrm>
      </p:grpSpPr>
      <p:sp>
        <p:nvSpPr>
          <p:cNvPr id="139" name="Google Shape;139;p89"/>
          <p:cNvSpPr txBox="1">
            <a:spLocks noGrp="1"/>
          </p:cNvSpPr>
          <p:nvPr>
            <p:ph type="title"/>
          </p:nvPr>
        </p:nvSpPr>
        <p:spPr>
          <a:xfrm>
            <a:off x="629841" y="457200"/>
            <a:ext cx="294917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89"/>
          <p:cNvSpPr txBox="1">
            <a:spLocks noGrp="1"/>
          </p:cNvSpPr>
          <p:nvPr>
            <p:ph type="body" idx="1"/>
          </p:nvPr>
        </p:nvSpPr>
        <p:spPr>
          <a:xfrm>
            <a:off x="3887391" y="987428"/>
            <a:ext cx="462915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89"/>
          <p:cNvSpPr txBox="1">
            <a:spLocks noGrp="1"/>
          </p:cNvSpPr>
          <p:nvPr>
            <p:ph type="body" idx="2"/>
          </p:nvPr>
        </p:nvSpPr>
        <p:spPr>
          <a:xfrm>
            <a:off x="629841" y="2057401"/>
            <a:ext cx="294917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89"/>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3" name="Google Shape;143;p89"/>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4" name="Google Shape;144;p89"/>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0288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5"/>
        <p:cNvGrpSpPr/>
        <p:nvPr/>
      </p:nvGrpSpPr>
      <p:grpSpPr>
        <a:xfrm>
          <a:off x="0" y="0"/>
          <a:ext cx="0" cy="0"/>
          <a:chOff x="0" y="0"/>
          <a:chExt cx="0" cy="0"/>
        </a:xfrm>
      </p:grpSpPr>
      <p:sp>
        <p:nvSpPr>
          <p:cNvPr id="146" name="Google Shape;146;p90"/>
          <p:cNvSpPr txBox="1">
            <a:spLocks noGrp="1"/>
          </p:cNvSpPr>
          <p:nvPr>
            <p:ph type="title"/>
          </p:nvPr>
        </p:nvSpPr>
        <p:spPr>
          <a:xfrm>
            <a:off x="629841" y="457200"/>
            <a:ext cx="294917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90"/>
          <p:cNvSpPr>
            <a:spLocks noGrp="1"/>
          </p:cNvSpPr>
          <p:nvPr>
            <p:ph type="pic" idx="2"/>
          </p:nvPr>
        </p:nvSpPr>
        <p:spPr>
          <a:xfrm>
            <a:off x="3887391" y="987428"/>
            <a:ext cx="4629151" cy="4873625"/>
          </a:xfrm>
          <a:prstGeom prst="rect">
            <a:avLst/>
          </a:prstGeom>
          <a:noFill/>
          <a:ln>
            <a:noFill/>
          </a:ln>
        </p:spPr>
      </p:sp>
      <p:sp>
        <p:nvSpPr>
          <p:cNvPr id="148" name="Google Shape;148;p90"/>
          <p:cNvSpPr txBox="1">
            <a:spLocks noGrp="1"/>
          </p:cNvSpPr>
          <p:nvPr>
            <p:ph type="body" idx="1"/>
          </p:nvPr>
        </p:nvSpPr>
        <p:spPr>
          <a:xfrm>
            <a:off x="629841" y="2057401"/>
            <a:ext cx="294917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90"/>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0" name="Google Shape;150;p90"/>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1" name="Google Shape;151;p90"/>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64669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2"/>
        <p:cNvGrpSpPr/>
        <p:nvPr/>
      </p:nvGrpSpPr>
      <p:grpSpPr>
        <a:xfrm>
          <a:off x="0" y="0"/>
          <a:ext cx="0" cy="0"/>
          <a:chOff x="0" y="0"/>
          <a:chExt cx="0" cy="0"/>
        </a:xfrm>
      </p:grpSpPr>
      <p:sp>
        <p:nvSpPr>
          <p:cNvPr id="153" name="Google Shape;153;p91"/>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91"/>
          <p:cNvSpPr txBox="1">
            <a:spLocks noGrp="1"/>
          </p:cNvSpPr>
          <p:nvPr>
            <p:ph type="body" idx="1"/>
          </p:nvPr>
        </p:nvSpPr>
        <p:spPr>
          <a:xfrm rot="5400000">
            <a:off x="2396331" y="57945"/>
            <a:ext cx="4351339"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91"/>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6" name="Google Shape;156;p91"/>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7" name="Google Shape;157;p91"/>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474607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8"/>
        <p:cNvGrpSpPr/>
        <p:nvPr/>
      </p:nvGrpSpPr>
      <p:grpSpPr>
        <a:xfrm>
          <a:off x="0" y="0"/>
          <a:ext cx="0" cy="0"/>
          <a:chOff x="0" y="0"/>
          <a:chExt cx="0" cy="0"/>
        </a:xfrm>
      </p:grpSpPr>
      <p:sp>
        <p:nvSpPr>
          <p:cNvPr id="159" name="Google Shape;159;p92"/>
          <p:cNvSpPr txBox="1">
            <a:spLocks noGrp="1"/>
          </p:cNvSpPr>
          <p:nvPr>
            <p:ph type="title"/>
          </p:nvPr>
        </p:nvSpPr>
        <p:spPr>
          <a:xfrm rot="5400000">
            <a:off x="4623594" y="2285207"/>
            <a:ext cx="581183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92"/>
          <p:cNvSpPr txBox="1">
            <a:spLocks noGrp="1"/>
          </p:cNvSpPr>
          <p:nvPr>
            <p:ph type="body" idx="1"/>
          </p:nvPr>
        </p:nvSpPr>
        <p:spPr>
          <a:xfrm rot="5400000">
            <a:off x="623094" y="370682"/>
            <a:ext cx="581183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92"/>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2" name="Google Shape;162;p92"/>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63" name="Google Shape;163;p92"/>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06552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3/10/2022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3/10/2022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3/10/2022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3/10/2022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3/10/2022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3/10/2022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3/10/2022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3/10/2022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3/10/2022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3/10/2022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3/10/2022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3/10/2022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3/10/2022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3/10/2022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3/10/2022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3/10/2022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3/10/2022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3/10/2022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3/10/2022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3/10/2022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3/10/2022</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3/10/2022</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3/10/2022</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3/10/2022</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43"/>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43"/>
          <p:cNvSpPr txBox="1">
            <a:spLocks noGrp="1"/>
          </p:cNvSpPr>
          <p:nvPr>
            <p:ph type="body" idx="1"/>
          </p:nvPr>
        </p:nvSpPr>
        <p:spPr>
          <a:xfrm>
            <a:off x="628651" y="1825625"/>
            <a:ext cx="78867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3"/>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43"/>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43"/>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3977935"/>
      </p:ext>
    </p:extLst>
  </p:cSld>
  <p:clrMap bg1="lt1" tx1="dk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3/10/2022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3/10/2022</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3/10/2022</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3/10/2022</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3/10/2022</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3/10/2022</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3/10/2022</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3/10/2022</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2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1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148568"/>
            <a:ext cx="5838825" cy="584775"/>
          </a:xfrm>
          <a:prstGeom prst="rect">
            <a:avLst/>
          </a:prstGeom>
          <a:noFill/>
        </p:spPr>
        <p:txBody>
          <a:bodyPr wrap="square" rtlCol="0">
            <a:spAutoFit/>
          </a:bodyPr>
          <a:lstStyle/>
          <a:p>
            <a:pPr algn="ctr"/>
            <a:r>
              <a:rPr lang="en-US" sz="3200" b="1" dirty="0">
                <a:solidFill>
                  <a:schemeClr val="bg1"/>
                </a:solidFill>
              </a:rPr>
              <a:t>Sutton Middle School</a:t>
            </a: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pic>
        <p:nvPicPr>
          <p:cNvPr id="8" name="Picture 7">
            <a:extLst>
              <a:ext uri="{FF2B5EF4-FFF2-40B4-BE49-F238E27FC236}">
                <a16:creationId xmlns:a16="http://schemas.microsoft.com/office/drawing/2014/main" id="{F33AC1AB-ED84-451C-94F0-43011E39071C}"/>
              </a:ext>
            </a:extLst>
          </p:cNvPr>
          <p:cNvPicPr>
            <a:picLocks noChangeAspect="1"/>
          </p:cNvPicPr>
          <p:nvPr/>
        </p:nvPicPr>
        <p:blipFill rotWithShape="1">
          <a:blip r:embed="rId3"/>
          <a:srcRect l="50000" t="23333" r="31429" b="9365"/>
          <a:stretch/>
        </p:blipFill>
        <p:spPr>
          <a:xfrm>
            <a:off x="1905000" y="540453"/>
            <a:ext cx="5834743" cy="5946956"/>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sp>
        <p:nvSpPr>
          <p:cNvPr id="4" name="Title 1"/>
          <p:cNvSpPr txBox="1">
            <a:spLocks/>
          </p:cNvSpPr>
          <p:nvPr/>
        </p:nvSpPr>
        <p:spPr>
          <a:xfrm>
            <a:off x="1037577" y="46181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pic>
        <p:nvPicPr>
          <p:cNvPr id="7" name="Picture 6">
            <a:extLst>
              <a:ext uri="{FF2B5EF4-FFF2-40B4-BE49-F238E27FC236}">
                <a16:creationId xmlns:a16="http://schemas.microsoft.com/office/drawing/2014/main" id="{3D202515-C56C-45CE-B28A-E569A731A00F}"/>
              </a:ext>
            </a:extLst>
          </p:cNvPr>
          <p:cNvPicPr>
            <a:picLocks noChangeAspect="1"/>
          </p:cNvPicPr>
          <p:nvPr/>
        </p:nvPicPr>
        <p:blipFill rotWithShape="1">
          <a:blip r:embed="rId3"/>
          <a:srcRect l="50833" t="29043" r="31310" b="32222"/>
          <a:stretch/>
        </p:blipFill>
        <p:spPr>
          <a:xfrm>
            <a:off x="1790701" y="1208314"/>
            <a:ext cx="6547755" cy="3994622"/>
          </a:xfrm>
          <a:prstGeom prst="rect">
            <a:avLst/>
          </a:prstGeom>
        </p:spPr>
      </p:pic>
    </p:spTree>
    <p:extLst>
      <p:ext uri="{BB962C8B-B14F-4D97-AF65-F5344CB8AC3E}">
        <p14:creationId xmlns:p14="http://schemas.microsoft.com/office/powerpoint/2010/main" val="300984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graphicFrame>
        <p:nvGraphicFramePr>
          <p:cNvPr id="7" name="Table 6">
            <a:extLst>
              <a:ext uri="{FF2B5EF4-FFF2-40B4-BE49-F238E27FC236}">
                <a16:creationId xmlns:a16="http://schemas.microsoft.com/office/drawing/2014/main" id="{689FD281-9020-42BA-A4AE-E36CD2AF791D}"/>
              </a:ext>
            </a:extLst>
          </p:cNvPr>
          <p:cNvGraphicFramePr>
            <a:graphicFrameLocks noGrp="1"/>
          </p:cNvGraphicFramePr>
          <p:nvPr>
            <p:extLst>
              <p:ext uri="{D42A27DB-BD31-4B8C-83A1-F6EECF244321}">
                <p14:modId xmlns:p14="http://schemas.microsoft.com/office/powerpoint/2010/main" val="651408524"/>
              </p:ext>
            </p:extLst>
          </p:nvPr>
        </p:nvGraphicFramePr>
        <p:xfrm>
          <a:off x="1404258" y="892630"/>
          <a:ext cx="6966858" cy="4855029"/>
        </p:xfrm>
        <a:graphic>
          <a:graphicData uri="http://schemas.openxmlformats.org/drawingml/2006/table">
            <a:tbl>
              <a:tblPr/>
              <a:tblGrid>
                <a:gridCol w="887934">
                  <a:extLst>
                    <a:ext uri="{9D8B030D-6E8A-4147-A177-3AD203B41FA5}">
                      <a16:colId xmlns:a16="http://schemas.microsoft.com/office/drawing/2014/main" val="3711448352"/>
                    </a:ext>
                  </a:extLst>
                </a:gridCol>
                <a:gridCol w="2445229">
                  <a:extLst>
                    <a:ext uri="{9D8B030D-6E8A-4147-A177-3AD203B41FA5}">
                      <a16:colId xmlns:a16="http://schemas.microsoft.com/office/drawing/2014/main" val="2819459493"/>
                    </a:ext>
                  </a:extLst>
                </a:gridCol>
                <a:gridCol w="874273">
                  <a:extLst>
                    <a:ext uri="{9D8B030D-6E8A-4147-A177-3AD203B41FA5}">
                      <a16:colId xmlns:a16="http://schemas.microsoft.com/office/drawing/2014/main" val="4234196836"/>
                    </a:ext>
                  </a:extLst>
                </a:gridCol>
                <a:gridCol w="1379711">
                  <a:extLst>
                    <a:ext uri="{9D8B030D-6E8A-4147-A177-3AD203B41FA5}">
                      <a16:colId xmlns:a16="http://schemas.microsoft.com/office/drawing/2014/main" val="3705367631"/>
                    </a:ext>
                  </a:extLst>
                </a:gridCol>
                <a:gridCol w="1379711">
                  <a:extLst>
                    <a:ext uri="{9D8B030D-6E8A-4147-A177-3AD203B41FA5}">
                      <a16:colId xmlns:a16="http://schemas.microsoft.com/office/drawing/2014/main" val="1910542516"/>
                    </a:ext>
                  </a:extLst>
                </a:gridCol>
              </a:tblGrid>
              <a:tr h="279809">
                <a:tc>
                  <a:txBody>
                    <a:bodyPr/>
                    <a:lstStyle/>
                    <a:p>
                      <a:pPr algn="l" fontAlgn="t"/>
                      <a:r>
                        <a:rPr lang="en-US" sz="800" b="1" i="0" u="none" strike="noStrike">
                          <a:solidFill>
                            <a:srgbClr val="000000"/>
                          </a:solidFill>
                          <a:effectLst/>
                          <a:latin typeface="Calibri" panose="020F0502020204030204" pitchFamily="34" charset="0"/>
                        </a:rPr>
                        <a:t>School</a:t>
                      </a:r>
                    </a:p>
                  </a:txBody>
                  <a:tcPr marL="6919" marR="6919" marT="6919" marB="33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Sutton Middle School</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a:noFill/>
                    </a:lnB>
                  </a:tcPr>
                </a:tc>
                <a:extLst>
                  <a:ext uri="{0D108BD9-81ED-4DB2-BD59-A6C34878D82A}">
                    <a16:rowId xmlns:a16="http://schemas.microsoft.com/office/drawing/2014/main" val="451901507"/>
                  </a:ext>
                </a:extLst>
              </a:tr>
              <a:tr h="279809">
                <a:tc>
                  <a:txBody>
                    <a:bodyPr/>
                    <a:lstStyle/>
                    <a:p>
                      <a:pPr algn="l" fontAlgn="t"/>
                      <a:r>
                        <a:rPr lang="en-US" sz="800" b="1" i="0" u="none" strike="noStrike">
                          <a:solidFill>
                            <a:srgbClr val="000000"/>
                          </a:solidFill>
                          <a:effectLst/>
                          <a:latin typeface="Calibri" panose="020F0502020204030204" pitchFamily="34" charset="0"/>
                        </a:rPr>
                        <a:t>Location</a:t>
                      </a:r>
                    </a:p>
                  </a:txBody>
                  <a:tcPr marL="6919" marR="6919" marT="6919" marB="33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3067</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a:noFill/>
                    </a:lnB>
                  </a:tcPr>
                </a:tc>
                <a:extLst>
                  <a:ext uri="{0D108BD9-81ED-4DB2-BD59-A6C34878D82A}">
                    <a16:rowId xmlns:a16="http://schemas.microsoft.com/office/drawing/2014/main" val="3748722765"/>
                  </a:ext>
                </a:extLst>
              </a:tr>
              <a:tr h="279809">
                <a:tc>
                  <a:txBody>
                    <a:bodyPr/>
                    <a:lstStyle/>
                    <a:p>
                      <a:pPr algn="l" fontAlgn="t"/>
                      <a:r>
                        <a:rPr lang="en-US" sz="800" b="1" i="0" u="none" strike="noStrike">
                          <a:solidFill>
                            <a:srgbClr val="000000"/>
                          </a:solidFill>
                          <a:effectLst/>
                          <a:latin typeface="Calibri" panose="020F0502020204030204" pitchFamily="34" charset="0"/>
                        </a:rPr>
                        <a:t>Level</a:t>
                      </a:r>
                    </a:p>
                  </a:txBody>
                  <a:tcPr marL="6919" marR="6919" marT="6919" marB="33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MS</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a:noFill/>
                    </a:lnB>
                  </a:tcPr>
                </a:tc>
                <a:extLst>
                  <a:ext uri="{0D108BD9-81ED-4DB2-BD59-A6C34878D82A}">
                    <a16:rowId xmlns:a16="http://schemas.microsoft.com/office/drawing/2014/main" val="1612141264"/>
                  </a:ext>
                </a:extLst>
              </a:tr>
              <a:tr h="279809">
                <a:tc>
                  <a:txBody>
                    <a:bodyPr/>
                    <a:lstStyle/>
                    <a:p>
                      <a:pPr algn="l" fontAlgn="t"/>
                      <a:r>
                        <a:rPr lang="en-US" sz="800" b="1" i="0" u="none" strike="noStrike">
                          <a:solidFill>
                            <a:srgbClr val="000000"/>
                          </a:solidFill>
                          <a:effectLst/>
                          <a:latin typeface="Calibri" panose="020F0502020204030204" pitchFamily="34" charset="0"/>
                        </a:rPr>
                        <a:t>Principal</a:t>
                      </a:r>
                    </a:p>
                  </a:txBody>
                  <a:tcPr marL="6919" marR="6919" marT="6919" marB="33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Ms. Gail Johnson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a:noFill/>
                    </a:lnB>
                  </a:tcPr>
                </a:tc>
                <a:extLst>
                  <a:ext uri="{0D108BD9-81ED-4DB2-BD59-A6C34878D82A}">
                    <a16:rowId xmlns:a16="http://schemas.microsoft.com/office/drawing/2014/main" val="2408510699"/>
                  </a:ext>
                </a:extLst>
              </a:tr>
              <a:tr h="490329">
                <a:tc>
                  <a:txBody>
                    <a:bodyPr/>
                    <a:lstStyle/>
                    <a:p>
                      <a:pPr algn="l" fontAlgn="t"/>
                      <a:r>
                        <a:rPr lang="en-US" sz="800" b="1" i="0" u="none" strike="noStrike">
                          <a:solidFill>
                            <a:srgbClr val="000000"/>
                          </a:solidFill>
                          <a:effectLst/>
                          <a:latin typeface="Calibri" panose="020F0502020204030204" pitchFamily="34" charset="0"/>
                        </a:rPr>
                        <a:t>Projected Enrollment</a:t>
                      </a:r>
                    </a:p>
                  </a:txBody>
                  <a:tcPr marL="6919" marR="6919" marT="6919" marB="332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Calibri" panose="020F0502020204030204" pitchFamily="34" charset="0"/>
                        </a:rPr>
                        <a:t>1480</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a:noFill/>
                    </a:lnB>
                  </a:tcPr>
                </a:tc>
                <a:extLst>
                  <a:ext uri="{0D108BD9-81ED-4DB2-BD59-A6C34878D82A}">
                    <a16:rowId xmlns:a16="http://schemas.microsoft.com/office/drawing/2014/main" val="874988893"/>
                  </a:ext>
                </a:extLst>
              </a:tr>
              <a:tr h="279809">
                <a:tc>
                  <a:txBody>
                    <a:bodyPr/>
                    <a:lstStyle/>
                    <a:p>
                      <a:pPr algn="l" fontAlgn="t"/>
                      <a:endParaRPr lang="en-US" sz="800" b="1" i="0" u="none" strike="noStrike">
                        <a:solidFill>
                          <a:srgbClr val="000000"/>
                        </a:solidFill>
                        <a:effectLst/>
                        <a:latin typeface="Calibri" panose="020F0502020204030204" pitchFamily="34" charset="0"/>
                      </a:endParaRPr>
                    </a:p>
                  </a:txBody>
                  <a:tcPr marL="6919" marR="6919" marT="6919" marB="3321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a:effectLst/>
                        <a:latin typeface="Calibri" panose="020F0502020204030204" pitchFamily="34" charset="0"/>
                      </a:endParaRPr>
                    </a:p>
                  </a:txBody>
                  <a:tcPr marL="6919" marR="6919" marT="6919" marB="3321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460530"/>
                  </a:ext>
                </a:extLst>
              </a:tr>
              <a:tr h="279809">
                <a:tc>
                  <a:txBody>
                    <a:bodyPr/>
                    <a:lstStyle/>
                    <a:p>
                      <a:pPr algn="ctr" fontAlgn="b"/>
                      <a:r>
                        <a:rPr lang="en-US" sz="800" b="1" i="0" u="none" strike="noStrike">
                          <a:solidFill>
                            <a:srgbClr val="000000"/>
                          </a:solidFill>
                          <a:effectLst/>
                          <a:latin typeface="Calibri" panose="020F0502020204030204" pitchFamily="34" charset="0"/>
                        </a:rPr>
                        <a:t>Account</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1" i="0" u="none" strike="noStrike">
                          <a:solidFill>
                            <a:srgbClr val="000000"/>
                          </a:solidFill>
                          <a:effectLst/>
                          <a:latin typeface="Calibri" panose="020F0502020204030204" pitchFamily="34" charset="0"/>
                        </a:rPr>
                        <a:t>Account Description</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1" i="0" u="none" strike="noStrike">
                          <a:solidFill>
                            <a:srgbClr val="000000"/>
                          </a:solidFill>
                          <a:effectLst/>
                          <a:latin typeface="Calibri" panose="020F0502020204030204" pitchFamily="34" charset="0"/>
                        </a:rPr>
                        <a:t>FTE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1" i="0" u="none" strike="noStrike">
                          <a:solidFill>
                            <a:srgbClr val="000000"/>
                          </a:solidFill>
                          <a:effectLst/>
                          <a:latin typeface="Calibri" panose="020F0502020204030204" pitchFamily="34" charset="0"/>
                        </a:rPr>
                        <a:t>Budget</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800" b="1" i="0" u="none" strike="noStrike">
                          <a:solidFill>
                            <a:srgbClr val="000000"/>
                          </a:solidFill>
                          <a:effectLst/>
                          <a:latin typeface="Calibri" panose="020F0502020204030204" pitchFamily="34" charset="0"/>
                        </a:rPr>
                        <a:t>Per Pupil</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511166566"/>
                  </a:ext>
                </a:extLst>
              </a:tr>
              <a:tr h="279809">
                <a:tc>
                  <a:txBody>
                    <a:bodyPr/>
                    <a:lstStyle/>
                    <a:p>
                      <a:pPr algn="l" fontAlgn="b"/>
                      <a:endParaRPr lang="en-US" sz="700" b="0" i="0" u="none" strike="noStrike">
                        <a:effectLst/>
                        <a:latin typeface="Arial" panose="020B0604020202020204" pitchFamily="34" charset="0"/>
                      </a:endParaRP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700" b="0" i="0" u="none" strike="noStrike">
                        <a:effectLst/>
                        <a:latin typeface="Arial" panose="020B0604020202020204" pitchFamily="34" charset="0"/>
                      </a:endParaRP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800" b="1" i="0" u="none" strike="noStrike">
                        <a:solidFill>
                          <a:srgbClr val="000000"/>
                        </a:solidFill>
                        <a:effectLst/>
                        <a:latin typeface="Calibri" panose="020F0502020204030204" pitchFamily="34" charset="0"/>
                      </a:endParaRP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800" b="1" i="0" u="none" strike="noStrike">
                        <a:solidFill>
                          <a:srgbClr val="000000"/>
                        </a:solidFill>
                        <a:effectLst/>
                        <a:latin typeface="Calibri" panose="020F0502020204030204" pitchFamily="34" charset="0"/>
                      </a:endParaRP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800" b="1" i="0" u="none" strike="noStrike">
                        <a:solidFill>
                          <a:srgbClr val="000000"/>
                        </a:solidFill>
                        <a:effectLst/>
                        <a:latin typeface="Calibri" panose="020F0502020204030204" pitchFamily="34" charset="0"/>
                      </a:endParaRP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1859895"/>
                  </a:ext>
                </a:extLst>
              </a:tr>
              <a:tr h="260435">
                <a:tc>
                  <a:txBody>
                    <a:bodyPr/>
                    <a:lstStyle/>
                    <a:p>
                      <a:pPr algn="r" fontAlgn="b"/>
                      <a:r>
                        <a:rPr lang="en-US" sz="700" b="0" i="0" u="none" strike="noStrike">
                          <a:effectLst/>
                          <a:latin typeface="Arial" panose="020B0604020202020204" pitchFamily="34" charset="0"/>
                        </a:rPr>
                        <a:t>1000</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Instruction</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124.00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$11,475,806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panose="020B0604020202020204" pitchFamily="34" charset="0"/>
                        </a:rPr>
                        <a:t> $7,754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439250"/>
                  </a:ext>
                </a:extLst>
              </a:tr>
              <a:tr h="260435">
                <a:tc>
                  <a:txBody>
                    <a:bodyPr/>
                    <a:lstStyle/>
                    <a:p>
                      <a:pPr algn="r" fontAlgn="b"/>
                      <a:r>
                        <a:rPr lang="en-US" sz="700" b="0" i="0" u="none" strike="noStrike">
                          <a:effectLst/>
                          <a:latin typeface="Arial" panose="020B0604020202020204" pitchFamily="34" charset="0"/>
                        </a:rPr>
                        <a:t>2100</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Pupil Services</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1.00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$70,692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panose="020B0604020202020204" pitchFamily="34" charset="0"/>
                        </a:rPr>
                        <a:t> $48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60554"/>
                  </a:ext>
                </a:extLst>
              </a:tr>
              <a:tr h="260435">
                <a:tc>
                  <a:txBody>
                    <a:bodyPr/>
                    <a:lstStyle/>
                    <a:p>
                      <a:pPr algn="r" fontAlgn="b"/>
                      <a:r>
                        <a:rPr lang="en-US" sz="700" b="0" i="0" u="none" strike="noStrike">
                          <a:effectLst/>
                          <a:latin typeface="Arial" panose="020B0604020202020204" pitchFamily="34" charset="0"/>
                        </a:rPr>
                        <a:t>2210</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Improvement of Instructional Services</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1.00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$106,578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panose="020B0604020202020204" pitchFamily="34" charset="0"/>
                        </a:rPr>
                        <a:t> $72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601259"/>
                  </a:ext>
                </a:extLst>
              </a:tr>
              <a:tr h="260435">
                <a:tc>
                  <a:txBody>
                    <a:bodyPr/>
                    <a:lstStyle/>
                    <a:p>
                      <a:pPr algn="r" fontAlgn="b"/>
                      <a:r>
                        <a:rPr lang="en-US" sz="700" b="0" i="0" u="none" strike="noStrike">
                          <a:effectLst/>
                          <a:latin typeface="Arial" panose="020B0604020202020204" pitchFamily="34" charset="0"/>
                        </a:rPr>
                        <a:t>2213</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Instructional Staff Training</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Arial" panose="020B0604020202020204" pitchFamily="34" charset="0"/>
                        </a:rPr>
                        <a:t> $-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302904"/>
                  </a:ext>
                </a:extLst>
              </a:tr>
              <a:tr h="260435">
                <a:tc>
                  <a:txBody>
                    <a:bodyPr/>
                    <a:lstStyle/>
                    <a:p>
                      <a:pPr algn="r" fontAlgn="b"/>
                      <a:r>
                        <a:rPr lang="en-US" sz="700" b="0" i="0" u="none" strike="noStrike">
                          <a:effectLst/>
                          <a:latin typeface="Arial" panose="020B0604020202020204" pitchFamily="34" charset="0"/>
                        </a:rPr>
                        <a:t>2220</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Educational Media Services</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2.00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$87,397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panose="020B0604020202020204" pitchFamily="34" charset="0"/>
                        </a:rPr>
                        <a:t> $59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728958"/>
                  </a:ext>
                </a:extLst>
              </a:tr>
              <a:tr h="260435">
                <a:tc>
                  <a:txBody>
                    <a:bodyPr/>
                    <a:lstStyle/>
                    <a:p>
                      <a:pPr algn="r" fontAlgn="b"/>
                      <a:r>
                        <a:rPr lang="en-US" sz="700" b="0" i="0" u="none" strike="noStrike">
                          <a:effectLst/>
                          <a:latin typeface="Arial" panose="020B0604020202020204" pitchFamily="34" charset="0"/>
                        </a:rPr>
                        <a:t>2400</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School Administration</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14.00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$1,225,683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panose="020B0604020202020204" pitchFamily="34" charset="0"/>
                        </a:rPr>
                        <a:t> $828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776053"/>
                  </a:ext>
                </a:extLst>
              </a:tr>
              <a:tr h="260435">
                <a:tc>
                  <a:txBody>
                    <a:bodyPr/>
                    <a:lstStyle/>
                    <a:p>
                      <a:pPr algn="r" fontAlgn="b"/>
                      <a:r>
                        <a:rPr lang="en-US" sz="700" b="0" i="0" u="none" strike="noStrike">
                          <a:effectLst/>
                          <a:latin typeface="Arial" panose="020B0604020202020204" pitchFamily="34" charset="0"/>
                        </a:rPr>
                        <a:t>2600</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Maintenance &amp; Operations</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10.00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$554,052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panose="020B0604020202020204" pitchFamily="34" charset="0"/>
                        </a:rPr>
                        <a:t> $374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355817"/>
                  </a:ext>
                </a:extLst>
              </a:tr>
              <a:tr h="260435">
                <a:tc>
                  <a:txBody>
                    <a:bodyPr/>
                    <a:lstStyle/>
                    <a:p>
                      <a:pPr algn="r" fontAlgn="b"/>
                      <a:r>
                        <a:rPr lang="en-US" sz="700" b="0" i="0" u="none" strike="noStrike">
                          <a:effectLst/>
                          <a:latin typeface="Arial" panose="020B0604020202020204" pitchFamily="34" charset="0"/>
                        </a:rPr>
                        <a:t>2700</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panose="020B0604020202020204" pitchFamily="34" charset="0"/>
                        </a:rPr>
                        <a:t>Transportation</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effectLst/>
                          <a:latin typeface="Arial" panose="020B0604020202020204" pitchFamily="34" charset="0"/>
                        </a:rPr>
                        <a:t> $-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panose="020B0604020202020204" pitchFamily="34" charset="0"/>
                        </a:rPr>
                        <a:t> $-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898115"/>
                  </a:ext>
                </a:extLst>
              </a:tr>
              <a:tr h="322557">
                <a:tc gridSpan="2">
                  <a:txBody>
                    <a:bodyPr/>
                    <a:lstStyle/>
                    <a:p>
                      <a:pPr algn="r" fontAlgn="b"/>
                      <a:r>
                        <a:rPr lang="en-US" sz="900" b="1" i="0" u="none" strike="noStrike">
                          <a:effectLst/>
                          <a:latin typeface="Arial" panose="020B0604020202020204" pitchFamily="34" charset="0"/>
                        </a:rPr>
                        <a:t>Total</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900" b="1" i="0" u="none" strike="noStrike">
                          <a:effectLst/>
                          <a:latin typeface="Arial" panose="020B0604020202020204" pitchFamily="34" charset="0"/>
                        </a:rPr>
                        <a:t> 152.00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1" i="0" u="none" strike="noStrike">
                          <a:effectLst/>
                          <a:latin typeface="Arial" panose="020B0604020202020204" pitchFamily="34" charset="0"/>
                        </a:rPr>
                        <a:t> $13,520,208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effectLst/>
                          <a:latin typeface="Arial" panose="020B0604020202020204" pitchFamily="34" charset="0"/>
                        </a:rPr>
                        <a:t> $9,135 </a:t>
                      </a:r>
                    </a:p>
                  </a:txBody>
                  <a:tcPr marL="6919" marR="6919" marT="6919" marB="33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891226"/>
                  </a:ext>
                </a:extLst>
              </a:tr>
            </a:tbl>
          </a:graphicData>
        </a:graphic>
      </p:graphicFrame>
    </p:spTree>
    <p:extLst>
      <p:ext uri="{BB962C8B-B14F-4D97-AF65-F5344CB8AC3E}">
        <p14:creationId xmlns:p14="http://schemas.microsoft.com/office/powerpoint/2010/main" val="112915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dirty="0">
              <a:solidFill>
                <a:srgbClr val="F5F5F5"/>
              </a:solidFill>
            </a:endParaRPr>
          </a:p>
        </p:txBody>
      </p:sp>
      <p:pic>
        <p:nvPicPr>
          <p:cNvPr id="2050" name="Picture 2">
            <a:extLst>
              <a:ext uri="{FF2B5EF4-FFF2-40B4-BE49-F238E27FC236}">
                <a16:creationId xmlns:a16="http://schemas.microsoft.com/office/drawing/2014/main" id="{2749BD93-6FB0-49B0-8E5A-F12796DE4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143" y="1143000"/>
            <a:ext cx="7543668" cy="482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8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dirty="0">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710406" y="494900"/>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b="1" i="0" dirty="0"/>
              <a:t>School FY23 CARES Allocation</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1254317" y="3161547"/>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Font typeface="Arial" panose="020B0604020202020204" pitchFamily="34" charset="0"/>
              <a:buNone/>
            </a:pPr>
            <a:endParaRPr lang="en-US" dirty="0"/>
          </a:p>
        </p:txBody>
      </p:sp>
      <p:graphicFrame>
        <p:nvGraphicFramePr>
          <p:cNvPr id="4" name="Table 3">
            <a:extLst>
              <a:ext uri="{FF2B5EF4-FFF2-40B4-BE49-F238E27FC236}">
                <a16:creationId xmlns:a16="http://schemas.microsoft.com/office/drawing/2014/main" id="{77625823-2246-419B-98A8-344554F0B63E}"/>
              </a:ext>
            </a:extLst>
          </p:cNvPr>
          <p:cNvGraphicFramePr>
            <a:graphicFrameLocks noGrp="1"/>
          </p:cNvGraphicFramePr>
          <p:nvPr>
            <p:extLst>
              <p:ext uri="{D42A27DB-BD31-4B8C-83A1-F6EECF244321}">
                <p14:modId xmlns:p14="http://schemas.microsoft.com/office/powerpoint/2010/main" val="1620827612"/>
              </p:ext>
            </p:extLst>
          </p:nvPr>
        </p:nvGraphicFramePr>
        <p:xfrm>
          <a:off x="1458685" y="1104698"/>
          <a:ext cx="5910943" cy="1431672"/>
        </p:xfrm>
        <a:graphic>
          <a:graphicData uri="http://schemas.openxmlformats.org/drawingml/2006/table">
            <a:tbl>
              <a:tblPr/>
              <a:tblGrid>
                <a:gridCol w="1877124">
                  <a:extLst>
                    <a:ext uri="{9D8B030D-6E8A-4147-A177-3AD203B41FA5}">
                      <a16:colId xmlns:a16="http://schemas.microsoft.com/office/drawing/2014/main" val="839725713"/>
                    </a:ext>
                  </a:extLst>
                </a:gridCol>
                <a:gridCol w="4033819">
                  <a:extLst>
                    <a:ext uri="{9D8B030D-6E8A-4147-A177-3AD203B41FA5}">
                      <a16:colId xmlns:a16="http://schemas.microsoft.com/office/drawing/2014/main" val="3959644221"/>
                    </a:ext>
                  </a:extLst>
                </a:gridCol>
              </a:tblGrid>
              <a:tr h="318480">
                <a:tc gridSpan="2">
                  <a:txBody>
                    <a:bodyPr/>
                    <a:lstStyle/>
                    <a:p>
                      <a:pPr algn="ctr" fontAlgn="b"/>
                      <a:r>
                        <a:rPr lang="en-US" sz="1100" b="1" i="0" u="none" strike="noStrike">
                          <a:solidFill>
                            <a:srgbClr val="FFFFFF"/>
                          </a:solidFill>
                          <a:effectLst/>
                          <a:latin typeface="Calibri" panose="020F0502020204030204" pitchFamily="34" charset="0"/>
                        </a:rPr>
                        <a:t>FY2023 ESSER III- CARES</a:t>
                      </a:r>
                    </a:p>
                  </a:txBody>
                  <a:tcPr marL="6333" marR="6333" marT="6333" marB="30398" anchor="b">
                    <a:lnL>
                      <a:noFill/>
                    </a:lnL>
                    <a:lnR>
                      <a:noFill/>
                    </a:lnR>
                    <a:lnT>
                      <a:noFill/>
                    </a:lnT>
                    <a:lnB>
                      <a:noFill/>
                    </a:lnB>
                    <a:solidFill>
                      <a:srgbClr val="3362AE"/>
                    </a:solidFill>
                  </a:tcPr>
                </a:tc>
                <a:tc hMerge="1">
                  <a:txBody>
                    <a:bodyPr/>
                    <a:lstStyle/>
                    <a:p>
                      <a:endParaRPr lang="en-US"/>
                    </a:p>
                  </a:txBody>
                  <a:tcPr/>
                </a:tc>
                <a:extLst>
                  <a:ext uri="{0D108BD9-81ED-4DB2-BD59-A6C34878D82A}">
                    <a16:rowId xmlns:a16="http://schemas.microsoft.com/office/drawing/2014/main" val="484399258"/>
                  </a:ext>
                </a:extLst>
              </a:tr>
              <a:tr h="278298">
                <a:tc>
                  <a:txBody>
                    <a:bodyPr/>
                    <a:lstStyle/>
                    <a:p>
                      <a:pPr algn="l" fontAlgn="b"/>
                      <a:r>
                        <a:rPr lang="en-US" sz="900" b="0" i="0" u="none" strike="noStrike">
                          <a:effectLst/>
                          <a:latin typeface="Calibri" panose="020F0502020204030204" pitchFamily="34" charset="0"/>
                        </a:rPr>
                        <a:t>School</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Sutton Middle School</a:t>
                      </a:r>
                    </a:p>
                  </a:txBody>
                  <a:tcPr marL="6333" marR="6333" marT="6333" marB="30398"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1729553"/>
                  </a:ext>
                </a:extLst>
              </a:tr>
              <a:tr h="278298">
                <a:tc>
                  <a:txBody>
                    <a:bodyPr/>
                    <a:lstStyle/>
                    <a:p>
                      <a:pPr algn="l" fontAlgn="b"/>
                      <a:r>
                        <a:rPr lang="en-US" sz="900" b="0" i="0" u="none" strike="noStrike">
                          <a:effectLst/>
                          <a:latin typeface="Calibri" panose="020F0502020204030204" pitchFamily="34" charset="0"/>
                        </a:rPr>
                        <a:t>Location</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 3067 </a:t>
                      </a:r>
                    </a:p>
                  </a:txBody>
                  <a:tcPr marL="6333" marR="6333" marT="6333" marB="3039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7499144"/>
                  </a:ext>
                </a:extLst>
              </a:tr>
              <a:tr h="278298">
                <a:tc>
                  <a:txBody>
                    <a:bodyPr/>
                    <a:lstStyle/>
                    <a:p>
                      <a:pPr algn="l" fontAlgn="b"/>
                      <a:r>
                        <a:rPr lang="en-US" sz="900" b="0" i="0" u="none" strike="noStrike">
                          <a:effectLst/>
                          <a:latin typeface="Calibri" panose="020F0502020204030204" pitchFamily="34" charset="0"/>
                        </a:rPr>
                        <a:t>Level</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Calibri" panose="020F0502020204030204" pitchFamily="34" charset="0"/>
                        </a:rPr>
                        <a:t> MS </a:t>
                      </a:r>
                    </a:p>
                  </a:txBody>
                  <a:tcPr marL="6333" marR="6333" marT="6333" marB="3039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530645"/>
                  </a:ext>
                </a:extLst>
              </a:tr>
              <a:tr h="278298">
                <a:tc>
                  <a:txBody>
                    <a:bodyPr/>
                    <a:lstStyle/>
                    <a:p>
                      <a:pPr algn="l" fontAlgn="b"/>
                      <a:r>
                        <a:rPr lang="en-US" sz="900" b="0" i="0" u="none" strike="noStrike">
                          <a:effectLst/>
                          <a:latin typeface="Calibri" panose="020F0502020204030204" pitchFamily="34" charset="0"/>
                        </a:rPr>
                        <a:t>Total Earned</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$367,666</a:t>
                      </a:r>
                    </a:p>
                  </a:txBody>
                  <a:tcPr marL="6333" marR="6333" marT="6333" marB="303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0336940"/>
                  </a:ext>
                </a:extLst>
              </a:tr>
            </a:tbl>
          </a:graphicData>
        </a:graphic>
      </p:graphicFrame>
    </p:spTree>
    <p:extLst>
      <p:ext uri="{BB962C8B-B14F-4D97-AF65-F5344CB8AC3E}">
        <p14:creationId xmlns:p14="http://schemas.microsoft.com/office/powerpoint/2010/main" val="194108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974640" y="217945"/>
            <a:ext cx="7886700" cy="746983"/>
          </a:xfrm>
        </p:spPr>
        <p:txBody>
          <a:bodyPr>
            <a:normAutofit/>
          </a:bodyPr>
          <a:lstStyle/>
          <a:p>
            <a:pPr algn="ctr"/>
            <a:r>
              <a:rPr lang="en-US" sz="2400" b="1" i="0" dirty="0"/>
              <a:t>CARES Allocations</a:t>
            </a:r>
          </a:p>
        </p:txBody>
      </p:sp>
      <p:sp>
        <p:nvSpPr>
          <p:cNvPr id="3" name="Content Placeholder 2">
            <a:extLst>
              <a:ext uri="{FF2B5EF4-FFF2-40B4-BE49-F238E27FC236}">
                <a16:creationId xmlns:a16="http://schemas.microsoft.com/office/drawing/2014/main" id="{F9209BFA-CA8A-BE41-A0B6-74FFF5B1E354}"/>
              </a:ext>
            </a:extLst>
          </p:cNvPr>
          <p:cNvSpPr>
            <a:spLocks noGrp="1"/>
          </p:cNvSpPr>
          <p:nvPr>
            <p:ph idx="1"/>
          </p:nvPr>
        </p:nvSpPr>
        <p:spPr>
          <a:xfrm>
            <a:off x="865076" y="703670"/>
            <a:ext cx="7886700" cy="5810341"/>
          </a:xfrm>
        </p:spPr>
        <p:txBody>
          <a:bodyPr/>
          <a:lstStyle/>
          <a:p>
            <a:pPr marL="137162" indent="0">
              <a:buNone/>
            </a:pPr>
            <a:r>
              <a:rPr lang="en-US" b="1" dirty="0">
                <a:latin typeface="Calibri" panose="020F0502020204030204" pitchFamily="34" charset="0"/>
                <a:cs typeface="Calibri" panose="020F0502020204030204" pitchFamily="34" charset="0"/>
              </a:rPr>
              <a:t>Other allowable CARES expenditures include:</a:t>
            </a: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Technology Support:</a:t>
            </a:r>
            <a:r>
              <a:rPr lang="en-US" sz="1600" dirty="0">
                <a:latin typeface="Calibri" panose="020F0502020204030204" pitchFamily="34" charset="0"/>
                <a:cs typeface="Calibri" panose="020F0502020204030204" pitchFamily="34" charset="0"/>
              </a:rPr>
              <a:t> Software, assistive technology, online learning platforms, subscriptions. </a:t>
            </a: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Mental and Physical Health: </a:t>
            </a:r>
            <a:r>
              <a:rPr lang="en-US" sz="1600" dirty="0">
                <a:latin typeface="Calibri" panose="020F0502020204030204" pitchFamily="34" charset="0"/>
                <a:cs typeface="Calibri" panose="020F0502020204030204" pitchFamily="34" charset="0"/>
              </a:rPr>
              <a:t>Cover the costs of additional counseling, telehealth, therapeutic services, and wraparound services and supports (contracted hours, professional learning, programs)</a:t>
            </a: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Supplemental Learning: </a:t>
            </a:r>
            <a:r>
              <a:rPr lang="en-US" sz="1600" dirty="0">
                <a:latin typeface="Calibri" panose="020F0502020204030204" pitchFamily="34" charset="0"/>
                <a:cs typeface="Calibri" panose="020F0502020204030204" pitchFamily="34" charset="0"/>
              </a:rPr>
              <a:t>Cover costs of remediation, and/or enrichment opportunities during the school year for students (afterschool programs, additional pay for teachers and staff, transportation). </a:t>
            </a: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Professional Development: </a:t>
            </a:r>
            <a:r>
              <a:rPr lang="en-US" sz="1600" dirty="0">
                <a:latin typeface="Calibri" panose="020F0502020204030204" pitchFamily="34" charset="0"/>
                <a:cs typeface="Calibri" panose="020F0502020204030204" pitchFamily="34" charset="0"/>
              </a:rPr>
              <a:t>Cover costs of additional professional development for school leaders, teachers, and staff (trainings, extended professional development days, consultants, programs). </a:t>
            </a: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At-risk Student Populations: </a:t>
            </a:r>
            <a:r>
              <a:rPr lang="en-US" sz="1600" dirty="0">
                <a:latin typeface="Calibri" panose="020F0502020204030204" pitchFamily="34" charset="0"/>
                <a:cs typeface="Calibri" panose="020F0502020204030204" pitchFamily="34" charset="0"/>
              </a:rPr>
              <a:t>Cover costs of school specific activities, services, supports, programs, and/or targeted interventions directly addressing the needs of low-income students, students with disabilities, racial and ethnic minorities, English Learners, migrant students, students experiencing homelessness, and children in foster care. </a:t>
            </a:r>
          </a:p>
          <a:p>
            <a:pPr>
              <a:buFont typeface="Arial" panose="020B0604020202020204" pitchFamily="34" charset="0"/>
              <a:buChar char="•"/>
            </a:pPr>
            <a:r>
              <a:rPr lang="en-US" sz="1600" b="1" dirty="0">
                <a:latin typeface="Calibri" panose="020F0502020204030204" pitchFamily="34" charset="0"/>
                <a:cs typeface="Calibri" panose="020F0502020204030204" pitchFamily="34" charset="0"/>
              </a:rPr>
              <a:t>Continuity of Core Staff and Services. </a:t>
            </a:r>
            <a:r>
              <a:rPr lang="en-US" sz="1600" dirty="0">
                <a:latin typeface="Calibri" panose="020F0502020204030204" pitchFamily="34" charset="0"/>
                <a:cs typeface="Calibri" panose="020F0502020204030204" pitchFamily="34" charset="0"/>
              </a:rPr>
              <a:t>Restore any potential LEA FY22 budget reductions due to decreased state and/or local revenue. </a:t>
            </a:r>
          </a:p>
        </p:txBody>
      </p:sp>
    </p:spTree>
    <p:extLst>
      <p:ext uri="{BB962C8B-B14F-4D97-AF65-F5344CB8AC3E}">
        <p14:creationId xmlns:p14="http://schemas.microsoft.com/office/powerpoint/2010/main" val="302890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a:solidFill>
                  <a:schemeClr val="tx1"/>
                </a:solidFill>
              </a:rPr>
              <a:t>January:</a:t>
            </a:r>
          </a:p>
          <a:p>
            <a:pPr marL="800100" lvl="1" indent="-342900" algn="l">
              <a:buFont typeface="Arial" panose="020B0604020202020204" pitchFamily="34" charset="0"/>
              <a:buChar char="•"/>
            </a:pPr>
            <a:r>
              <a:rPr lang="en-US" sz="2400" dirty="0">
                <a:solidFill>
                  <a:schemeClr val="tx1"/>
                </a:solidFill>
              </a:rPr>
              <a:t>GO Team Initial Budget Session (</a:t>
            </a:r>
            <a:r>
              <a:rPr lang="en-US" sz="2400" dirty="0">
                <a:solidFill>
                  <a:schemeClr val="tx1"/>
                </a:solidFill>
                <a:effectLst/>
                <a:ea typeface="Calibri" panose="020F0502020204030204" pitchFamily="34" charset="0"/>
              </a:rPr>
              <a:t>Jan. 13</a:t>
            </a:r>
            <a:r>
              <a:rPr lang="en-US" sz="2400" baseline="30000" dirty="0">
                <a:solidFill>
                  <a:schemeClr val="tx1"/>
                </a:solidFill>
                <a:effectLst/>
                <a:ea typeface="Calibri" panose="020F0502020204030204" pitchFamily="34" charset="0"/>
              </a:rPr>
              <a:t>th</a:t>
            </a:r>
            <a:r>
              <a:rPr lang="en-US" sz="2400" dirty="0">
                <a:solidFill>
                  <a:schemeClr val="tx1"/>
                </a:solidFill>
                <a:effectLst/>
                <a:ea typeface="Calibri" panose="020F0502020204030204" pitchFamily="34" charset="0"/>
              </a:rPr>
              <a:t>-early February</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February: </a:t>
            </a:r>
          </a:p>
          <a:p>
            <a:pPr marL="800100" lvl="1" indent="-342900" algn="l">
              <a:buFont typeface="Arial" panose="020B0604020202020204" pitchFamily="34" charset="0"/>
              <a:buChar char="•"/>
            </a:pPr>
            <a:r>
              <a:rPr lang="en-US" sz="2400" dirty="0">
                <a:solidFill>
                  <a:schemeClr val="tx1"/>
                </a:solidFill>
              </a:rPr>
              <a:t>One-on-one Associate Superintendent discussions</a:t>
            </a:r>
          </a:p>
          <a:p>
            <a:pPr marL="800100" lvl="1" indent="-342900" algn="l">
              <a:buFont typeface="Arial" panose="020B0604020202020204" pitchFamily="34" charset="0"/>
              <a:buChar char="•"/>
            </a:pPr>
            <a:r>
              <a:rPr lang="en-US" sz="2400" dirty="0">
                <a:solidFill>
                  <a:schemeClr val="tx1"/>
                </a:solidFill>
              </a:rPr>
              <a:t>Cluster Planning Session (positions sharing, cluster alignment, etc.)</a:t>
            </a:r>
          </a:p>
          <a:p>
            <a:pPr marL="800100" lvl="1" indent="-342900" algn="l">
              <a:buFont typeface="Arial" panose="020B0604020202020204" pitchFamily="34" charset="0"/>
              <a:buChar char="•"/>
            </a:pPr>
            <a:r>
              <a:rPr lang="en-US" sz="2400" dirty="0">
                <a:solidFill>
                  <a:schemeClr val="tx1"/>
                </a:solidFill>
              </a:rPr>
              <a:t>Program Manager discussions and approvals</a:t>
            </a:r>
          </a:p>
          <a:p>
            <a:pPr marL="800100" lvl="1" indent="-342900" algn="l">
              <a:buFont typeface="Arial" panose="020B0604020202020204" pitchFamily="34" charset="0"/>
              <a:buChar char="•"/>
            </a:pPr>
            <a:r>
              <a:rPr lang="en-US" sz="2400" dirty="0">
                <a:solidFill>
                  <a:schemeClr val="tx1"/>
                </a:solidFill>
              </a:rPr>
              <a:t>GO Team Feedback Session</a:t>
            </a:r>
          </a:p>
          <a:p>
            <a:pPr marL="800100" lvl="1" indent="-342900" algn="l">
              <a:buFont typeface="Arial" panose="020B0604020202020204" pitchFamily="34" charset="0"/>
              <a:buChar char="•"/>
            </a:pPr>
            <a:r>
              <a:rPr lang="en-US" sz="2400" dirty="0">
                <a:solidFill>
                  <a:schemeClr val="tx1"/>
                </a:solidFill>
              </a:rPr>
              <a:t>HR Staffing Conferences (Late February - Early March)</a:t>
            </a:r>
          </a:p>
          <a:p>
            <a:pPr algn="l"/>
            <a:r>
              <a:rPr lang="en-US" sz="2400" dirty="0">
                <a:solidFill>
                  <a:schemeClr val="tx1"/>
                </a:solidFill>
              </a:rPr>
              <a:t>•	March:</a:t>
            </a:r>
          </a:p>
          <a:p>
            <a:pPr marL="800100" lvl="1" indent="-342900" algn="l">
              <a:buFont typeface="Arial" panose="020B0604020202020204" pitchFamily="34" charset="0"/>
              <a:buChar char="•"/>
            </a:pPr>
            <a:r>
              <a:rPr lang="en-US" sz="2400" dirty="0">
                <a:solidFill>
                  <a:schemeClr val="tx1"/>
                </a:solidFill>
              </a:rPr>
              <a:t>Final GO Team Approval (AFTER your school’s Staffing Conference- March 18</a:t>
            </a:r>
            <a:r>
              <a:rPr lang="en-US" sz="2400" baseline="30000" dirty="0">
                <a:solidFill>
                  <a:schemeClr val="tx1"/>
                </a:solidFill>
              </a:rPr>
              <a:t>th</a:t>
            </a:r>
            <a:r>
              <a:rPr lang="en-US" sz="2400" dirty="0">
                <a:solidFill>
                  <a:schemeClr val="tx1"/>
                </a:solidFill>
              </a:rPr>
              <a:t>)</a:t>
            </a: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What’s Next?</a:t>
            </a:r>
          </a:p>
        </p:txBody>
      </p:sp>
      <p:sp>
        <p:nvSpPr>
          <p:cNvPr id="2" name="Slide Number Placeholder 1"/>
          <p:cNvSpPr>
            <a:spLocks noGrp="1"/>
          </p:cNvSpPr>
          <p:nvPr>
            <p:ph type="sldNum" sz="quarter" idx="12"/>
          </p:nvPr>
        </p:nvSpPr>
        <p:spPr/>
        <p:txBody>
          <a:bodyPr/>
          <a:lstStyle/>
          <a:p>
            <a:fld id="{3D6C3DC6-EF6E-8948-BFE6-808D46D584D8}" type="slidenum">
              <a:rPr lang="en-US" smtClean="0"/>
              <a:t>16</a:t>
            </a:fld>
            <a:endParaRPr lang="en-US" dirty="0"/>
          </a:p>
        </p:txBody>
      </p:sp>
    </p:spTree>
    <p:extLst>
      <p:ext uri="{BB962C8B-B14F-4D97-AF65-F5344CB8AC3E}">
        <p14:creationId xmlns:p14="http://schemas.microsoft.com/office/powerpoint/2010/main" val="425774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a:t>Thank 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17</a:t>
            </a:fld>
            <a:endParaRPr lang="en-US" dirty="0"/>
          </a:p>
        </p:txBody>
      </p:sp>
    </p:spTree>
    <p:extLst>
      <p:ext uri="{BB962C8B-B14F-4D97-AF65-F5344CB8AC3E}">
        <p14:creationId xmlns:p14="http://schemas.microsoft.com/office/powerpoint/2010/main" val="373856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36674" y="2464874"/>
            <a:ext cx="7772400" cy="9081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2800" b="1" i="1" dirty="0">
                <a:solidFill>
                  <a:prstClr val="black">
                    <a:lumMod val="85000"/>
                    <a:lumOff val="15000"/>
                  </a:prstClr>
                </a:solidFill>
              </a:rPr>
              <a:t>Slides to Complete </a:t>
            </a:r>
            <a:r>
              <a:rPr lang="en-US" sz="2800" b="1" i="1" u="sng" dirty="0">
                <a:solidFill>
                  <a:srgbClr val="FF0000"/>
                </a:solidFill>
              </a:rPr>
              <a:t>After</a:t>
            </a:r>
            <a:r>
              <a:rPr lang="en-US" sz="2800" b="1" i="1" dirty="0">
                <a:solidFill>
                  <a:prstClr val="black">
                    <a:lumMod val="85000"/>
                    <a:lumOff val="15000"/>
                  </a:prstClr>
                </a:solidFill>
              </a:rPr>
              <a:t> Your GO Team’s Initial Budget Meeting and After You’ve Met with Your Associate Supt. And Program Managers </a:t>
            </a:r>
          </a:p>
          <a:p>
            <a:pPr lvl="0">
              <a:defRPr/>
            </a:pPr>
            <a:r>
              <a:rPr lang="en-US" sz="2000" b="1" i="1" dirty="0">
                <a:solidFill>
                  <a:prstClr val="black">
                    <a:lumMod val="85000"/>
                    <a:lumOff val="15000"/>
                  </a:prstClr>
                </a:solidFill>
              </a:rPr>
              <a:t>(Steps 3 and 4 in the GO Team Budget Process)</a:t>
            </a:r>
            <a:endParaRPr lang="en-US" sz="2000"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18</a:t>
            </a:fld>
            <a:endParaRPr lang="en-US" dirty="0">
              <a:solidFill>
                <a:srgbClr val="F5F5F5"/>
              </a:solidFill>
            </a:endParaRPr>
          </a:p>
        </p:txBody>
      </p:sp>
    </p:spTree>
    <p:extLst>
      <p:ext uri="{BB962C8B-B14F-4D97-AF65-F5344CB8AC3E}">
        <p14:creationId xmlns:p14="http://schemas.microsoft.com/office/powerpoint/2010/main" val="13016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sp>
        <p:nvSpPr>
          <p:cNvPr id="5" name="Slide Number Placeholder 4"/>
          <p:cNvSpPr>
            <a:spLocks noGrp="1"/>
          </p:cNvSpPr>
          <p:nvPr>
            <p:ph type="sldNum" sz="quarter" idx="12"/>
          </p:nvPr>
        </p:nvSpPr>
        <p:spPr/>
        <p:txBody>
          <a:bodyPr/>
          <a:lstStyle/>
          <a:p>
            <a:fld id="{3D6C3DC6-EF6E-8948-BFE6-808D46D584D8}" type="slidenum">
              <a:rPr lang="en-US" smtClean="0"/>
              <a:t>19</a:t>
            </a:fld>
            <a:endParaRPr lang="en-US" dirty="0"/>
          </a:p>
        </p:txBody>
      </p:sp>
      <p:graphicFrame>
        <p:nvGraphicFramePr>
          <p:cNvPr id="8" name="Table 7">
            <a:extLst>
              <a:ext uri="{FF2B5EF4-FFF2-40B4-BE49-F238E27FC236}">
                <a16:creationId xmlns:a16="http://schemas.microsoft.com/office/drawing/2014/main" id="{AF7C2B24-B4DF-468C-9388-14963F150771}"/>
              </a:ext>
            </a:extLst>
          </p:cNvPr>
          <p:cNvGraphicFramePr>
            <a:graphicFrameLocks noGrp="1"/>
          </p:cNvGraphicFramePr>
          <p:nvPr>
            <p:extLst>
              <p:ext uri="{D42A27DB-BD31-4B8C-83A1-F6EECF244321}">
                <p14:modId xmlns:p14="http://schemas.microsoft.com/office/powerpoint/2010/main" val="4263708139"/>
              </p:ext>
            </p:extLst>
          </p:nvPr>
        </p:nvGraphicFramePr>
        <p:xfrm>
          <a:off x="994298" y="1057247"/>
          <a:ext cx="7723574" cy="418108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FY23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algn="l">
                        <a:lnSpc>
                          <a:spcPct val="107000"/>
                        </a:lnSpc>
                        <a:spcAft>
                          <a:spcPts val="800"/>
                        </a:spcAft>
                      </a:pPr>
                      <a:r>
                        <a:rPr lang="en-US" sz="2000" b="1" dirty="0">
                          <a:solidFill>
                            <a:srgbClr val="000000"/>
                          </a:solidFill>
                          <a:ea typeface="Calibri" panose="020F0502020204030204" pitchFamily="34" charset="0"/>
                          <a:cs typeface="Times New Roman" panose="02020603050405020304" pitchFamily="18" charset="0"/>
                        </a:rPr>
                        <a:t>Close the achievement gap between white students and other student groups. </a:t>
                      </a:r>
                      <a:endParaRPr lang="en-US" sz="2000" dirty="0">
                        <a:solidFill>
                          <a:prstClr val="white"/>
                        </a:solidFill>
                        <a:ea typeface="Calibri" panose="020F0502020204030204" pitchFamily="34" charset="0"/>
                        <a:cs typeface="Times New Roman" panose="02020603050405020304" pitchFamily="18" charset="0"/>
                      </a:endParaRPr>
                    </a:p>
                  </a:txBody>
                  <a:tcPr/>
                </a:tc>
                <a:tc>
                  <a:txBody>
                    <a:bodyPr/>
                    <a:lstStyle/>
                    <a:p>
                      <a:pPr algn="l"/>
                      <a:r>
                        <a:rPr lang="en-US" sz="2000" dirty="0"/>
                        <a:t>Sutton is proud of its diversity and all students must meet academic proficiency. We have an obligation to support all students and address historical gaps in academic achievement. All students must have equitable preparation for success in college, career, and life. </a:t>
                      </a:r>
                    </a:p>
                  </a:txBody>
                  <a:tcPr/>
                </a:tc>
                <a:extLst>
                  <a:ext uri="{0D108BD9-81ED-4DB2-BD59-A6C34878D82A}">
                    <a16:rowId xmlns:a16="http://schemas.microsoft.com/office/drawing/2014/main" val="10001"/>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013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sp>
        <p:nvSpPr>
          <p:cNvPr id="5" name="Slide Number Placeholder 4"/>
          <p:cNvSpPr>
            <a:spLocks noGrp="1"/>
          </p:cNvSpPr>
          <p:nvPr>
            <p:ph type="sldNum" sz="quarter" idx="12"/>
          </p:nvPr>
        </p:nvSpPr>
        <p:spPr/>
        <p:txBody>
          <a:bodyPr/>
          <a:lstStyle/>
          <a:p>
            <a:fld id="{3D6C3DC6-EF6E-8948-BFE6-808D46D584D8}" type="slidenum">
              <a:rPr lang="en-US" smtClean="0"/>
              <a:t>20</a:t>
            </a:fld>
            <a:endParaRPr lang="en-US" dirty="0"/>
          </a:p>
        </p:txBody>
      </p:sp>
      <p:graphicFrame>
        <p:nvGraphicFramePr>
          <p:cNvPr id="8" name="Table 7">
            <a:extLst>
              <a:ext uri="{FF2B5EF4-FFF2-40B4-BE49-F238E27FC236}">
                <a16:creationId xmlns:a16="http://schemas.microsoft.com/office/drawing/2014/main" id="{227485D4-EDB3-4C52-B1D0-7EBE9B782D72}"/>
              </a:ext>
            </a:extLst>
          </p:cNvPr>
          <p:cNvGraphicFramePr>
            <a:graphicFrameLocks noGrp="1"/>
          </p:cNvGraphicFramePr>
          <p:nvPr>
            <p:extLst>
              <p:ext uri="{D42A27DB-BD31-4B8C-83A1-F6EECF244321}">
                <p14:modId xmlns:p14="http://schemas.microsoft.com/office/powerpoint/2010/main" val="520309169"/>
              </p:ext>
            </p:extLst>
          </p:nvPr>
        </p:nvGraphicFramePr>
        <p:xfrm>
          <a:off x="1019908" y="1057247"/>
          <a:ext cx="7697964" cy="3718910"/>
        </p:xfrm>
        <a:graphic>
          <a:graphicData uri="http://schemas.openxmlformats.org/drawingml/2006/table">
            <a:tbl>
              <a:tblPr firstRow="1" bandRow="1">
                <a:tableStyleId>{5C22544A-7EE6-4342-B048-85BDC9FD1C3A}</a:tableStyleId>
              </a:tblPr>
              <a:tblGrid>
                <a:gridCol w="356272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1211168">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FY23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US" sz="1600" dirty="0">
                          <a:solidFill>
                            <a:schemeClr val="tx1"/>
                          </a:solidFill>
                        </a:rPr>
                        <a:t>Targeting instruction, remediation and interventions for our historically underperforming student sub groups. (Black, Hispanic, ESOL, and SWD).</a:t>
                      </a:r>
                    </a:p>
                    <a:p>
                      <a:pPr algn="l">
                        <a:lnSpc>
                          <a:spcPct val="107000"/>
                        </a:lnSpc>
                        <a:spcAft>
                          <a:spcPts val="800"/>
                        </a:spcAft>
                      </a:pPr>
                      <a:endParaRPr lang="en-US" sz="2000" dirty="0">
                        <a:solidFill>
                          <a:prstClr val="white"/>
                        </a:solidFill>
                        <a:ea typeface="Calibri" panose="020F0502020204030204" pitchFamily="34" charset="0"/>
                        <a:cs typeface="Times New Roman" panose="02020603050405020304" pitchFamily="18" charset="0"/>
                      </a:endParaRPr>
                    </a:p>
                  </a:txBody>
                  <a:tcPr/>
                </a:tc>
                <a:tc>
                  <a:txBody>
                    <a:bodyPr/>
                    <a:lstStyle/>
                    <a:p>
                      <a:pPr algn="l"/>
                      <a:r>
                        <a:rPr lang="en-US" sz="1800" dirty="0"/>
                        <a:t>While Sutton’s overall school data is commendable, subgroup growth has stagnated, or, in some cases, regressed. It is our responsibility to address these trends. </a:t>
                      </a:r>
                    </a:p>
                  </a:txBody>
                  <a:tcPr/>
                </a:tc>
                <a:extLst>
                  <a:ext uri="{0D108BD9-81ED-4DB2-BD59-A6C34878D82A}">
                    <a16:rowId xmlns:a16="http://schemas.microsoft.com/office/drawing/2014/main" val="10001"/>
                  </a:ext>
                </a:extLst>
              </a:tr>
              <a:tr h="8256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Using Social Emotional Learning to support all students.</a:t>
                      </a:r>
                    </a:p>
                    <a:p>
                      <a:pPr algn="ctr"/>
                      <a:endParaRPr lang="en-US" sz="2000" dirty="0"/>
                    </a:p>
                  </a:txBody>
                  <a:tcPr/>
                </a:tc>
                <a:tc>
                  <a:txBody>
                    <a:bodyPr/>
                    <a:lstStyle/>
                    <a:p>
                      <a:pPr algn="l"/>
                      <a:r>
                        <a:rPr lang="en-US" sz="1400" dirty="0"/>
                        <a:t>A combination of factors (pandemic, social media) has had a detrimental affect on students’ mental health and well-being. A robust SEL program informed by BASC-III will address these needs. </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845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5" y="177197"/>
            <a:ext cx="8329958" cy="461665"/>
          </a:xfrm>
          <a:prstGeom prst="rect">
            <a:avLst/>
          </a:prstGeom>
          <a:noFill/>
        </p:spPr>
        <p:txBody>
          <a:bodyPr wrap="square" rtlCol="0">
            <a:spAutoFit/>
          </a:bodyPr>
          <a:lstStyle/>
          <a:p>
            <a:pPr algn="ctr"/>
            <a:r>
              <a:rPr lang="en-US" sz="2400" b="1" i="1" dirty="0">
                <a:latin typeface="+mj-lt"/>
              </a:rPr>
              <a:t>Description of Strategic Plan Breakout Categories</a:t>
            </a:r>
          </a:p>
        </p:txBody>
      </p:sp>
      <p:sp>
        <p:nvSpPr>
          <p:cNvPr id="5" name="TextBox 4"/>
          <p:cNvSpPr txBox="1"/>
          <p:nvPr/>
        </p:nvSpPr>
        <p:spPr>
          <a:xfrm>
            <a:off x="858786" y="1078326"/>
            <a:ext cx="8085658" cy="5632311"/>
          </a:xfrm>
          <a:prstGeom prst="rect">
            <a:avLst/>
          </a:prstGeom>
          <a:noFill/>
        </p:spPr>
        <p:txBody>
          <a:bodyPr wrap="square" rtlCol="0">
            <a:spAutoFit/>
          </a:bodyPr>
          <a:lstStyle/>
          <a:p>
            <a:pPr marL="742950" indent="-742950">
              <a:buFont typeface="+mj-lt"/>
              <a:buAutoNum type="arabicPeriod"/>
            </a:pPr>
            <a:r>
              <a:rPr lang="en-US" sz="2400" b="1"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FY23 funding </a:t>
            </a:r>
            <a:r>
              <a:rPr lang="en-US" sz="2400" u="sng"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from the school’s strategic plan, ranked by the order of importance.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APS Five Focus Area- </a:t>
            </a:r>
            <a:r>
              <a:rPr lang="en-US" sz="2400" dirty="0">
                <a:latin typeface="Calibri" panose="020F0502020204030204" pitchFamily="34" charset="0"/>
                <a:cs typeface="Calibri" panose="020F0502020204030204" pitchFamily="34" charset="0"/>
              </a:rPr>
              <a:t>What part of the APS Five is the priority aligned to?</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Request</a:t>
            </a:r>
            <a:r>
              <a:rPr lang="en-US" sz="2400" dirty="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Amount</a:t>
            </a:r>
            <a:r>
              <a:rPr lang="en-US" sz="2400" dirty="0">
                <a:latin typeface="Calibri" panose="020F0502020204030204" pitchFamily="34" charset="0"/>
                <a:cs typeface="Calibri" panose="020F0502020204030204" pitchFamily="34" charset="0"/>
              </a:rPr>
              <a:t>- What is the cost associated with the Request?</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21</a:t>
            </a:fld>
            <a:endParaRPr lang="en-US" dirty="0"/>
          </a:p>
        </p:txBody>
      </p:sp>
    </p:spTree>
    <p:extLst>
      <p:ext uri="{BB962C8B-B14F-4D97-AF65-F5344CB8AC3E}">
        <p14:creationId xmlns:p14="http://schemas.microsoft.com/office/powerpoint/2010/main" val="4119372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564648619"/>
              </p:ext>
            </p:extLst>
          </p:nvPr>
        </p:nvGraphicFramePr>
        <p:xfrm>
          <a:off x="1179095" y="1240623"/>
          <a:ext cx="7162997" cy="3686991"/>
        </p:xfrm>
        <a:graphic>
          <a:graphicData uri="http://schemas.openxmlformats.org/drawingml/2006/table">
            <a:tbl>
              <a:tblPr firstRow="1" bandRow="1">
                <a:tableStyleId>{5C22544A-7EE6-4342-B048-85BDC9FD1C3A}</a:tableStyleId>
              </a:tblPr>
              <a:tblGrid>
                <a:gridCol w="1373832">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23751">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999142">
                <a:tc>
                  <a:txBody>
                    <a:bodyPr/>
                    <a:lstStyle/>
                    <a:p>
                      <a:pPr algn="l"/>
                      <a:r>
                        <a:rPr lang="en-US" sz="1200" b="1" i="1" dirty="0">
                          <a:solidFill>
                            <a:schemeClr val="tx1"/>
                          </a:solidFill>
                          <a:latin typeface="Arial Nova" panose="020B0504020202020204" pitchFamily="34" charset="0"/>
                        </a:rPr>
                        <a:t>Targeting instruction, remediation and interventions for our historically underperforming student sub groups. (Black, Hispanic, ESOL, and SWD).</a:t>
                      </a: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Personalized Learning</a:t>
                      </a: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Continued implementation of the personalized learning pilot program as well as Amplify and Read/Math 180. </a:t>
                      </a: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latin typeface="Arial Nova" panose="020B0504020202020204" pitchFamily="34" charset="0"/>
                          <a:ea typeface="+mn-ea"/>
                          <a:cs typeface="+mn-cs"/>
                        </a:rPr>
                        <a:t>Additional staff stipends and professional learning funds. </a:t>
                      </a:r>
                    </a:p>
                    <a:p>
                      <a:pPr marL="0" algn="l" defTabSz="685800" rtl="0" eaLnBrk="1" latinLnBrk="0" hangingPunct="1"/>
                      <a:endParaRPr lang="en-US" sz="1200" b="0" i="1" kern="1200" dirty="0">
                        <a:solidFill>
                          <a:schemeClr val="tx1"/>
                        </a:solidFill>
                        <a:latin typeface="Arial Nova" panose="020B0504020202020204" pitchFamily="34" charset="0"/>
                        <a:ea typeface="+mn-ea"/>
                        <a:cs typeface="+mn-cs"/>
                      </a:endParaRP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$80,000</a:t>
                      </a:r>
                    </a:p>
                  </a:txBody>
                  <a:tcPr marL="68580" marR="68580" marT="34290" marB="34290" anchor="ctr"/>
                </a:tc>
                <a:extLst>
                  <a:ext uri="{0D108BD9-81ED-4DB2-BD59-A6C34878D82A}">
                    <a16:rowId xmlns:a16="http://schemas.microsoft.com/office/drawing/2014/main" val="10001"/>
                  </a:ext>
                </a:extLst>
              </a:tr>
              <a:tr h="361381">
                <a:tc>
                  <a:txBody>
                    <a:bodyPr/>
                    <a:lstStyle/>
                    <a:p>
                      <a:r>
                        <a:rPr lang="en-US" sz="1200" b="1" dirty="0">
                          <a:solidFill>
                            <a:schemeClr val="tx1"/>
                          </a:solidFill>
                          <a:latin typeface="Arial Nova" panose="020B0504020202020204" pitchFamily="34" charset="0"/>
                        </a:rPr>
                        <a:t>Providing supports to help students who are having Social and Emotional challenges.</a:t>
                      </a:r>
                    </a:p>
                  </a:txBody>
                  <a:tcPr marL="68580" marR="68580" marT="34290" marB="34290" anchor="ctr"/>
                </a:tc>
                <a:tc>
                  <a:txBody>
                    <a:bodyPr/>
                    <a:lstStyle/>
                    <a:p>
                      <a:r>
                        <a:rPr lang="en-US" sz="1200" dirty="0">
                          <a:solidFill>
                            <a:schemeClr val="tx1"/>
                          </a:solidFill>
                          <a:latin typeface="Arial Nova" panose="020B0504020202020204" pitchFamily="34" charset="0"/>
                        </a:rPr>
                        <a:t>Whole Child + Intervention</a:t>
                      </a:r>
                    </a:p>
                  </a:txBody>
                  <a:tcPr marL="68580" marR="68580" marT="34290" marB="34290" anchor="ctr"/>
                </a:tc>
                <a:tc>
                  <a:txBody>
                    <a:bodyPr/>
                    <a:lstStyle/>
                    <a:p>
                      <a:r>
                        <a:rPr lang="en-US" sz="1200" dirty="0">
                          <a:solidFill>
                            <a:schemeClr val="tx1"/>
                          </a:solidFill>
                          <a:latin typeface="Arial Nova" panose="020B0504020202020204" pitchFamily="34" charset="0"/>
                        </a:rPr>
                        <a:t>Use of the BASC-III Data and small group interventions to diagnose and provide supports to struggling students. </a:t>
                      </a:r>
                    </a:p>
                  </a:txBody>
                  <a:tcPr marL="68580" marR="68580" marT="34290" marB="34290" anchor="ctr"/>
                </a:tc>
                <a:tc>
                  <a:txBody>
                    <a:bodyPr/>
                    <a:lstStyle/>
                    <a:p>
                      <a:r>
                        <a:rPr lang="en-US" sz="1200" dirty="0">
                          <a:solidFill>
                            <a:schemeClr val="tx1"/>
                          </a:solidFill>
                          <a:latin typeface="Arial Nova" panose="020B0504020202020204" pitchFamily="34" charset="0"/>
                        </a:rPr>
                        <a:t>Full-time Social Worker and School Psychologist. Professional Learning funds for teacher support. </a:t>
                      </a:r>
                    </a:p>
                  </a:txBody>
                  <a:tcPr marL="68580" marR="68580" marT="34290" marB="34290" anchor="ctr"/>
                </a:tc>
                <a:tc>
                  <a:txBody>
                    <a:bodyPr/>
                    <a:lstStyle/>
                    <a:p>
                      <a:r>
                        <a:rPr lang="en-US" sz="1200" dirty="0">
                          <a:solidFill>
                            <a:schemeClr val="tx1"/>
                          </a:solidFill>
                          <a:latin typeface="Arial Nova" panose="020B0504020202020204" pitchFamily="34" charset="0"/>
                        </a:rPr>
                        <a:t>$218,858</a:t>
                      </a:r>
                    </a:p>
                  </a:txBody>
                  <a:tcPr marL="68580" marR="68580" marT="34290" marB="34290" anchor="ctr"/>
                </a:tc>
                <a:extLst>
                  <a:ext uri="{0D108BD9-81ED-4DB2-BD59-A6C34878D82A}">
                    <a16:rowId xmlns:a16="http://schemas.microsoft.com/office/drawing/2014/main" val="10002"/>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FY23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22</a:t>
            </a:fld>
            <a:endParaRPr lang="en-US" dirty="0">
              <a:solidFill>
                <a:srgbClr val="F5F5F5"/>
              </a:solidFill>
            </a:endParaRPr>
          </a:p>
        </p:txBody>
      </p:sp>
    </p:spTree>
    <p:extLst>
      <p:ext uri="{BB962C8B-B14F-4D97-AF65-F5344CB8AC3E}">
        <p14:creationId xmlns:p14="http://schemas.microsoft.com/office/powerpoint/2010/main" val="2920101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893089942"/>
              </p:ext>
            </p:extLst>
          </p:nvPr>
        </p:nvGraphicFramePr>
        <p:xfrm>
          <a:off x="1179095" y="1240623"/>
          <a:ext cx="7162997" cy="4852851"/>
        </p:xfrm>
        <a:graphic>
          <a:graphicData uri="http://schemas.openxmlformats.org/drawingml/2006/table">
            <a:tbl>
              <a:tblPr firstRow="1" bandRow="1">
                <a:tableStyleId>{5C22544A-7EE6-4342-B048-85BDC9FD1C3A}</a:tableStyleId>
              </a:tblPr>
              <a:tblGrid>
                <a:gridCol w="1373832">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23751">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999142">
                <a:tc>
                  <a:txBody>
                    <a:bodyPr/>
                    <a:lstStyle/>
                    <a:p>
                      <a:pPr algn="l"/>
                      <a:r>
                        <a:rPr lang="en-US" sz="1200" b="1" i="1" dirty="0">
                          <a:solidFill>
                            <a:schemeClr val="tx1"/>
                          </a:solidFill>
                          <a:latin typeface="Arial Nova" panose="020B0504020202020204" pitchFamily="34" charset="0"/>
                        </a:rPr>
                        <a:t>Equipping teachers with the resources needed to assure quality instruction and appropriate technology utilization. </a:t>
                      </a: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Curriculum and Instruction</a:t>
                      </a: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Upgrading 21</a:t>
                      </a:r>
                      <a:r>
                        <a:rPr lang="en-US" sz="1200" b="0" i="1" kern="1200" baseline="30000" dirty="0">
                          <a:solidFill>
                            <a:schemeClr val="tx1"/>
                          </a:solidFill>
                          <a:latin typeface="Arial Nova" panose="020B0504020202020204" pitchFamily="34" charset="0"/>
                          <a:ea typeface="+mn-ea"/>
                          <a:cs typeface="+mn-cs"/>
                        </a:rPr>
                        <a:t>st</a:t>
                      </a:r>
                      <a:r>
                        <a:rPr lang="en-US" sz="1200" b="0" i="1" kern="1200" dirty="0">
                          <a:solidFill>
                            <a:schemeClr val="tx1"/>
                          </a:solidFill>
                          <a:latin typeface="Arial Nova" panose="020B0504020202020204" pitchFamily="34" charset="0"/>
                          <a:ea typeface="+mn-ea"/>
                          <a:cs typeface="+mn-cs"/>
                        </a:rPr>
                        <a:t> Century Classroom Spaces</a:t>
                      </a: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Purchase of flexible seating, soundproofing, and E-Gaming equipment.</a:t>
                      </a: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$75,000</a:t>
                      </a:r>
                    </a:p>
                  </a:txBody>
                  <a:tcPr marL="68580" marR="68580" marT="34290" marB="34290" anchor="ctr"/>
                </a:tc>
                <a:extLst>
                  <a:ext uri="{0D108BD9-81ED-4DB2-BD59-A6C34878D82A}">
                    <a16:rowId xmlns:a16="http://schemas.microsoft.com/office/drawing/2014/main" val="10001"/>
                  </a:ext>
                </a:extLst>
              </a:tr>
              <a:tr h="361381">
                <a:tc>
                  <a:txBody>
                    <a:bodyPr/>
                    <a:lstStyle/>
                    <a:p>
                      <a:r>
                        <a:rPr lang="en-US" sz="1200" b="1" dirty="0">
                          <a:solidFill>
                            <a:schemeClr val="tx1"/>
                          </a:solidFill>
                          <a:latin typeface="Arial Nova" panose="020B0504020202020204" pitchFamily="34" charset="0"/>
                        </a:rPr>
                        <a:t>Staffing the school to allow for student needs beyond academics to be met.</a:t>
                      </a:r>
                    </a:p>
                  </a:txBody>
                  <a:tcPr marL="68580" marR="68580" marT="34290" marB="34290" anchor="ctr"/>
                </a:tc>
                <a:tc>
                  <a:txBody>
                    <a:bodyPr/>
                    <a:lstStyle/>
                    <a:p>
                      <a:r>
                        <a:rPr lang="en-US" sz="1200" dirty="0">
                          <a:solidFill>
                            <a:schemeClr val="tx1"/>
                          </a:solidFill>
                          <a:latin typeface="Arial Nova" panose="020B0504020202020204" pitchFamily="34" charset="0"/>
                        </a:rPr>
                        <a:t>Whole Child + Intervention</a:t>
                      </a:r>
                    </a:p>
                  </a:txBody>
                  <a:tcPr marL="68580" marR="68580" marT="34290" marB="34290" anchor="ctr"/>
                </a:tc>
                <a:tc>
                  <a:txBody>
                    <a:bodyPr/>
                    <a:lstStyle/>
                    <a:p>
                      <a:r>
                        <a:rPr lang="en-US" sz="1200" dirty="0">
                          <a:solidFill>
                            <a:schemeClr val="tx1"/>
                          </a:solidFill>
                          <a:latin typeface="Arial Nova" panose="020B0504020202020204" pitchFamily="34" charset="0"/>
                        </a:rPr>
                        <a:t>Maintain support staffing (paraprofessionals, clerical, nurses, and media center personnel). </a:t>
                      </a:r>
                    </a:p>
                  </a:txBody>
                  <a:tcPr marL="68580" marR="68580" marT="34290" marB="34290" anchor="ctr"/>
                </a:tc>
                <a:tc>
                  <a:txBody>
                    <a:bodyPr/>
                    <a:lstStyle/>
                    <a:p>
                      <a:r>
                        <a:rPr lang="en-US" sz="1200" dirty="0">
                          <a:solidFill>
                            <a:schemeClr val="tx1"/>
                          </a:solidFill>
                          <a:latin typeface="Arial Nova" panose="020B0504020202020204" pitchFamily="34" charset="0"/>
                        </a:rPr>
                        <a:t>Maintain FY22 positions</a:t>
                      </a:r>
                    </a:p>
                  </a:txBody>
                  <a:tcPr marL="68580" marR="68580" marT="34290" marB="34290" anchor="ctr"/>
                </a:tc>
                <a:tc>
                  <a:txBody>
                    <a:bodyPr/>
                    <a:lstStyle/>
                    <a:p>
                      <a:r>
                        <a:rPr lang="en-US" sz="1200" b="0" dirty="0">
                          <a:solidFill>
                            <a:schemeClr val="tx1"/>
                          </a:solidFill>
                          <a:latin typeface="Arial Nova" panose="020B0504020202020204" pitchFamily="34" charset="0"/>
                        </a:rPr>
                        <a:t>$584,991</a:t>
                      </a:r>
                    </a:p>
                  </a:txBody>
                  <a:tcPr marL="68580" marR="68580" marT="34290" marB="34290" anchor="ctr"/>
                </a:tc>
                <a:extLst>
                  <a:ext uri="{0D108BD9-81ED-4DB2-BD59-A6C34878D82A}">
                    <a16:rowId xmlns:a16="http://schemas.microsoft.com/office/drawing/2014/main" val="10002"/>
                  </a:ext>
                </a:extLst>
              </a:tr>
              <a:tr h="361381">
                <a:tc>
                  <a:txBody>
                    <a:bodyPr/>
                    <a:lstStyle/>
                    <a:p>
                      <a:r>
                        <a:rPr lang="en-US" sz="1200" b="1" dirty="0">
                          <a:solidFill>
                            <a:schemeClr val="tx1"/>
                          </a:solidFill>
                          <a:latin typeface="Arial Nova" panose="020B0504020202020204" pitchFamily="34" charset="0"/>
                        </a:rPr>
                        <a:t>Meeting the diverse needs of all learners.</a:t>
                      </a:r>
                    </a:p>
                  </a:txBody>
                  <a:tcPr marL="68580" marR="68580" marT="34290" marB="34290" anchor="ctr"/>
                </a:tc>
                <a:tc>
                  <a:txBody>
                    <a:bodyPr/>
                    <a:lstStyle/>
                    <a:p>
                      <a:r>
                        <a:rPr lang="en-US" sz="1200" dirty="0">
                          <a:solidFill>
                            <a:schemeClr val="tx1"/>
                          </a:solidFill>
                          <a:latin typeface="Arial Nova" panose="020B0504020202020204" pitchFamily="34" charset="0"/>
                        </a:rPr>
                        <a:t>Data</a:t>
                      </a:r>
                    </a:p>
                  </a:txBody>
                  <a:tcPr marL="68580" marR="68580" marT="34290" marB="34290" anchor="ctr"/>
                </a:tc>
                <a:tc>
                  <a:txBody>
                    <a:bodyPr/>
                    <a:lstStyle/>
                    <a:p>
                      <a:r>
                        <a:rPr lang="en-US" sz="1200" dirty="0">
                          <a:solidFill>
                            <a:schemeClr val="tx1"/>
                          </a:solidFill>
                          <a:latin typeface="Arial Nova" panose="020B0504020202020204" pitchFamily="34" charset="0"/>
                        </a:rPr>
                        <a:t>Utilizing progress monitoring software, testing (MAP, Benchmark, HMH Inventories to assess student learning and differentiate instruction.</a:t>
                      </a:r>
                    </a:p>
                  </a:txBody>
                  <a:tcPr marL="68580" marR="68580" marT="34290" marB="34290" anchor="ctr"/>
                </a:tc>
                <a:tc>
                  <a:txBody>
                    <a:bodyPr/>
                    <a:lstStyle/>
                    <a:p>
                      <a:r>
                        <a:rPr lang="en-US" sz="1200" dirty="0">
                          <a:solidFill>
                            <a:schemeClr val="tx1"/>
                          </a:solidFill>
                          <a:latin typeface="Arial Nova" panose="020B0504020202020204" pitchFamily="34" charset="0"/>
                        </a:rPr>
                        <a:t>Renew progress monitoring purchases. Continue to hire highly qualified staff. </a:t>
                      </a:r>
                    </a:p>
                  </a:txBody>
                  <a:tcPr marL="68580" marR="68580" marT="34290" marB="34290" anchor="ctr"/>
                </a:tc>
                <a:tc>
                  <a:txBody>
                    <a:bodyPr/>
                    <a:lstStyle/>
                    <a:p>
                      <a:r>
                        <a:rPr lang="en-US" sz="1200" b="0" dirty="0">
                          <a:solidFill>
                            <a:schemeClr val="tx1"/>
                          </a:solidFill>
                          <a:latin typeface="Arial Nova" panose="020B0504020202020204" pitchFamily="34" charset="0"/>
                        </a:rPr>
                        <a:t>Software: $50,000</a:t>
                      </a:r>
                    </a:p>
                    <a:p>
                      <a:endParaRPr lang="en-US" sz="1200" b="0" dirty="0">
                        <a:solidFill>
                          <a:schemeClr val="tx1"/>
                        </a:solidFill>
                        <a:latin typeface="Arial Nova" panose="020B0504020202020204" pitchFamily="34" charset="0"/>
                      </a:endParaRPr>
                    </a:p>
                    <a:p>
                      <a:r>
                        <a:rPr lang="en-US" sz="1200" b="0" dirty="0">
                          <a:solidFill>
                            <a:schemeClr val="tx1"/>
                          </a:solidFill>
                          <a:latin typeface="Arial Nova" panose="020B0504020202020204" pitchFamily="34" charset="0"/>
                        </a:rPr>
                        <a:t>Teachers: $11,576,217</a:t>
                      </a:r>
                    </a:p>
                  </a:txBody>
                  <a:tcPr marL="68580" marR="68580" marT="34290" marB="34290" anchor="ctr"/>
                </a:tc>
                <a:extLst>
                  <a:ext uri="{0D108BD9-81ED-4DB2-BD59-A6C34878D82A}">
                    <a16:rowId xmlns:a16="http://schemas.microsoft.com/office/drawing/2014/main" val="1700775694"/>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FY23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23</a:t>
            </a:fld>
            <a:endParaRPr lang="en-US" dirty="0">
              <a:solidFill>
                <a:srgbClr val="F5F5F5"/>
              </a:solidFill>
            </a:endParaRPr>
          </a:p>
        </p:txBody>
      </p:sp>
    </p:spTree>
    <p:extLst>
      <p:ext uri="{BB962C8B-B14F-4D97-AF65-F5344CB8AC3E}">
        <p14:creationId xmlns:p14="http://schemas.microsoft.com/office/powerpoint/2010/main" val="3403238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FY23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24</a:t>
            </a:fld>
            <a:endParaRPr lang="en-US" dirty="0">
              <a:solidFill>
                <a:srgbClr val="F5F5F5"/>
              </a:solidFill>
            </a:endParaRPr>
          </a:p>
        </p:txBody>
      </p:sp>
      <p:graphicFrame>
        <p:nvGraphicFramePr>
          <p:cNvPr id="8" name="Table 7">
            <a:extLst>
              <a:ext uri="{FF2B5EF4-FFF2-40B4-BE49-F238E27FC236}">
                <a16:creationId xmlns:a16="http://schemas.microsoft.com/office/drawing/2014/main" id="{48957DE4-2759-405D-9730-C7CB6DDC9899}"/>
              </a:ext>
            </a:extLst>
          </p:cNvPr>
          <p:cNvGraphicFramePr>
            <a:graphicFrameLocks noGrp="1"/>
          </p:cNvGraphicFramePr>
          <p:nvPr>
            <p:extLst>
              <p:ext uri="{D42A27DB-BD31-4B8C-83A1-F6EECF244321}">
                <p14:modId xmlns:p14="http://schemas.microsoft.com/office/powerpoint/2010/main" val="3175009214"/>
              </p:ext>
            </p:extLst>
          </p:nvPr>
        </p:nvGraphicFramePr>
        <p:xfrm>
          <a:off x="1179095" y="1240623"/>
          <a:ext cx="7162997" cy="3435531"/>
        </p:xfrm>
        <a:graphic>
          <a:graphicData uri="http://schemas.openxmlformats.org/drawingml/2006/table">
            <a:tbl>
              <a:tblPr firstRow="1" bandRow="1">
                <a:tableStyleId>{5C22544A-7EE6-4342-B048-85BDC9FD1C3A}</a:tableStyleId>
              </a:tblPr>
              <a:tblGrid>
                <a:gridCol w="1373832">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23751">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999142">
                <a:tc>
                  <a:txBody>
                    <a:bodyPr/>
                    <a:lstStyle/>
                    <a:p>
                      <a:pPr algn="l"/>
                      <a:r>
                        <a:rPr lang="en-US" sz="1200" b="1" i="1" dirty="0">
                          <a:solidFill>
                            <a:schemeClr val="tx1"/>
                          </a:solidFill>
                          <a:latin typeface="Arial Nova" panose="020B0504020202020204" pitchFamily="34" charset="0"/>
                        </a:rPr>
                        <a:t>All teachers receive IBMYP sanctioned training within a year of hire and complete the Gifted endorsement, DLI, ESOL, or Reading endorsement within 3 years of hire.</a:t>
                      </a: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Signature Programming</a:t>
                      </a: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Offer a variety of professional learning to continue to build the MYP capacity of our teachers and to achieve reauthorization. Utilize the expertise of our current DLI staff to mentor the 7</a:t>
                      </a:r>
                      <a:r>
                        <a:rPr lang="en-US" sz="1200" b="0" i="1" kern="1200" baseline="30000" dirty="0">
                          <a:solidFill>
                            <a:schemeClr val="tx1"/>
                          </a:solidFill>
                          <a:latin typeface="Arial Nova" panose="020B0504020202020204" pitchFamily="34" charset="0"/>
                          <a:ea typeface="+mn-ea"/>
                          <a:cs typeface="+mn-cs"/>
                        </a:rPr>
                        <a:t>th</a:t>
                      </a:r>
                      <a:r>
                        <a:rPr lang="en-US" sz="1200" b="0" i="1" kern="1200" dirty="0">
                          <a:solidFill>
                            <a:schemeClr val="tx1"/>
                          </a:solidFill>
                          <a:latin typeface="Arial Nova" panose="020B0504020202020204" pitchFamily="34" charset="0"/>
                          <a:ea typeface="+mn-ea"/>
                          <a:cs typeface="+mn-cs"/>
                        </a:rPr>
                        <a:t> grade DLI team. Implement best practices in screening potential new hires. </a:t>
                      </a: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MYP Coordinator, Professional Learning Funds, Stipends for teacher leaders</a:t>
                      </a:r>
                    </a:p>
                  </a:txBody>
                  <a:tcPr marL="68580" marR="68580" marT="34290" marB="34290" anchor="ctr"/>
                </a:tc>
                <a:tc>
                  <a:txBody>
                    <a:bodyPr/>
                    <a:lstStyle/>
                    <a:p>
                      <a:pPr marL="0" algn="l" defTabSz="685800" rtl="0" eaLnBrk="1" latinLnBrk="0" hangingPunct="1"/>
                      <a:r>
                        <a:rPr lang="en-US" sz="1200" b="0" i="1" kern="1200" dirty="0">
                          <a:solidFill>
                            <a:schemeClr val="tx1"/>
                          </a:solidFill>
                          <a:latin typeface="Arial Nova" panose="020B0504020202020204" pitchFamily="34" charset="0"/>
                          <a:ea typeface="+mn-ea"/>
                          <a:cs typeface="+mn-cs"/>
                        </a:rPr>
                        <a:t>$234,080</a:t>
                      </a:r>
                    </a:p>
                  </a:txBody>
                  <a:tcPr marL="68580" marR="68580" marT="34290" marB="3429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618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 Leveling Reserve</a:t>
            </a:r>
          </a:p>
        </p:txBody>
      </p:sp>
      <p:graphicFrame>
        <p:nvGraphicFramePr>
          <p:cNvPr id="4" name="Table 3"/>
          <p:cNvGraphicFramePr>
            <a:graphicFrameLocks noGrp="1"/>
          </p:cNvGraphicFramePr>
          <p:nvPr>
            <p:extLst>
              <p:ext uri="{D42A27DB-BD31-4B8C-83A1-F6EECF244321}">
                <p14:modId xmlns:p14="http://schemas.microsoft.com/office/powerpoint/2010/main" val="3788807700"/>
              </p:ext>
            </p:extLst>
          </p:nvPr>
        </p:nvGraphicFramePr>
        <p:xfrm>
          <a:off x="1338764" y="1274780"/>
          <a:ext cx="7196965" cy="1982938"/>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311753">
                <a:tc>
                  <a:txBody>
                    <a:bodyPr/>
                    <a:lstStyle/>
                    <a:p>
                      <a:pPr algn="l"/>
                      <a:r>
                        <a:rPr lang="en-US" sz="1100" b="0" i="1" dirty="0">
                          <a:solidFill>
                            <a:schemeClr val="tx1"/>
                          </a:solidFill>
                        </a:rPr>
                        <a:t>Using Social Emotional Learning to support all students.</a:t>
                      </a:r>
                    </a:p>
                  </a:txBody>
                  <a:tcPr marL="68580" marR="68580" marT="34290" marB="34290" anchor="ctr"/>
                </a:tc>
                <a:tc>
                  <a:txBody>
                    <a:bodyPr/>
                    <a:lstStyle/>
                    <a:p>
                      <a:pPr marL="0" algn="ctr" defTabSz="685800" rtl="0" eaLnBrk="1" latinLnBrk="0" hangingPunct="1"/>
                      <a:r>
                        <a:rPr lang="en-US" sz="1100" b="0" i="1" kern="1200" dirty="0">
                          <a:solidFill>
                            <a:schemeClr val="tx1"/>
                          </a:solidFill>
                          <a:latin typeface="+mn-lt"/>
                          <a:ea typeface="+mn-ea"/>
                          <a:cs typeface="+mn-cs"/>
                        </a:rPr>
                        <a:t>Whole Child</a:t>
                      </a:r>
                    </a:p>
                  </a:txBody>
                  <a:tcPr marL="68580" marR="68580" marT="34290" marB="34290" anchor="ctr"/>
                </a:tc>
                <a:tc>
                  <a:txBody>
                    <a:bodyPr/>
                    <a:lstStyle/>
                    <a:p>
                      <a:pPr marL="0" algn="l" defTabSz="685800" rtl="0" eaLnBrk="1" latinLnBrk="0" hangingPunct="1"/>
                      <a:r>
                        <a:rPr lang="en-US" sz="1100" b="0" i="1" kern="1200" dirty="0">
                          <a:solidFill>
                            <a:schemeClr val="tx1"/>
                          </a:solidFill>
                          <a:latin typeface="+mn-lt"/>
                          <a:ea typeface="+mn-ea"/>
                          <a:cs typeface="+mn-cs"/>
                        </a:rPr>
                        <a:t>Invite guest speakers and other area professionals for ongoing enrichment, motivational, and college/career planning workshops (such as the Latino Youth Conference). </a:t>
                      </a:r>
                    </a:p>
                  </a:txBody>
                  <a:tcPr marL="68580" marR="68580" marT="34290" marB="34290" anchor="ctr"/>
                </a:tc>
                <a:tc>
                  <a:txBody>
                    <a:bodyPr/>
                    <a:lstStyle/>
                    <a:p>
                      <a:pPr marL="0" algn="l" defTabSz="685800" rtl="0" eaLnBrk="1" latinLnBrk="0" hangingPunct="1"/>
                      <a:r>
                        <a:rPr lang="en-US" sz="1100" b="0" i="1" kern="1200" dirty="0">
                          <a:solidFill>
                            <a:schemeClr val="tx1"/>
                          </a:solidFill>
                          <a:latin typeface="+mn-lt"/>
                          <a:ea typeface="+mn-ea"/>
                          <a:cs typeface="+mn-cs"/>
                        </a:rPr>
                        <a:t>Transportation, stipends, and speaker fees. </a:t>
                      </a:r>
                    </a:p>
                  </a:txBody>
                  <a:tcPr marL="68580" marR="68580" marT="34290" marB="34290" anchor="ctr"/>
                </a:tc>
                <a:tc>
                  <a:txBody>
                    <a:bodyPr/>
                    <a:lstStyle/>
                    <a:p>
                      <a:pPr marL="0" algn="l" defTabSz="685800" rtl="0" eaLnBrk="1" latinLnBrk="0" hangingPunct="1"/>
                      <a:r>
                        <a:rPr lang="en-US" sz="1100" b="0" i="1" kern="1200" dirty="0">
                          <a:solidFill>
                            <a:schemeClr val="tx1"/>
                          </a:solidFill>
                          <a:latin typeface="+mn-lt"/>
                          <a:ea typeface="+mn-ea"/>
                          <a:cs typeface="+mn-cs"/>
                        </a:rPr>
                        <a:t>TBD</a:t>
                      </a:r>
                    </a:p>
                  </a:txBody>
                  <a:tcPr marL="68580" marR="68580" marT="34290" marB="34290" anchor="ct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25</a:t>
            </a:fld>
            <a:endParaRPr lang="en-US" dirty="0"/>
          </a:p>
        </p:txBody>
      </p:sp>
    </p:spTree>
    <p:extLst>
      <p:ext uri="{BB962C8B-B14F-4D97-AF65-F5344CB8AC3E}">
        <p14:creationId xmlns:p14="http://schemas.microsoft.com/office/powerpoint/2010/main" val="2423624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 CARES Allocation</a:t>
            </a:r>
          </a:p>
        </p:txBody>
      </p:sp>
      <p:graphicFrame>
        <p:nvGraphicFramePr>
          <p:cNvPr id="4" name="Table 3"/>
          <p:cNvGraphicFramePr>
            <a:graphicFrameLocks noGrp="1"/>
          </p:cNvGraphicFramePr>
          <p:nvPr>
            <p:extLst>
              <p:ext uri="{D42A27DB-BD31-4B8C-83A1-F6EECF244321}">
                <p14:modId xmlns:p14="http://schemas.microsoft.com/office/powerpoint/2010/main" val="2445580673"/>
              </p:ext>
            </p:extLst>
          </p:nvPr>
        </p:nvGraphicFramePr>
        <p:xfrm>
          <a:off x="1239253" y="1256274"/>
          <a:ext cx="7253446" cy="1921978"/>
        </p:xfrm>
        <a:graphic>
          <a:graphicData uri="http://schemas.openxmlformats.org/drawingml/2006/table">
            <a:tbl>
              <a:tblPr firstRow="1" bandRow="1">
                <a:tableStyleId>{5C22544A-7EE6-4342-B048-85BDC9FD1C3A}</a:tableStyleId>
              </a:tblPr>
              <a:tblGrid>
                <a:gridCol w="1464281">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57323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311753">
                <a:tc>
                  <a:txBody>
                    <a:bodyPr/>
                    <a:lstStyle/>
                    <a:p>
                      <a:pPr algn="l"/>
                      <a:r>
                        <a:rPr lang="en-US" sz="1400" b="1" i="1" dirty="0">
                          <a:solidFill>
                            <a:schemeClr val="tx1"/>
                          </a:solidFill>
                        </a:rPr>
                        <a:t>Providing supports to help students who are having Social and Emotional challenges.</a:t>
                      </a: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i="1" kern="1200" dirty="0">
                          <a:solidFill>
                            <a:schemeClr val="tx1"/>
                          </a:solidFill>
                          <a:latin typeface="+mn-lt"/>
                          <a:ea typeface="+mn-ea"/>
                          <a:cs typeface="+mn-cs"/>
                        </a:rPr>
                        <a:t>Whole Child</a:t>
                      </a:r>
                    </a:p>
                    <a:p>
                      <a:pPr marL="0" algn="ctr" defTabSz="685800" rtl="0" eaLnBrk="1" latinLnBrk="0" hangingPunct="1"/>
                      <a:endParaRPr lang="en-US" sz="1400" b="1" i="1" kern="1200" dirty="0">
                        <a:solidFill>
                          <a:schemeClr val="tx1"/>
                        </a:solidFill>
                        <a:latin typeface="+mn-lt"/>
                        <a:ea typeface="+mn-ea"/>
                        <a:cs typeface="+mn-cs"/>
                      </a:endParaRPr>
                    </a:p>
                  </a:txBody>
                  <a:tcPr marL="68580" marR="68580" marT="34290" marB="34290" anchor="ctr"/>
                </a:tc>
                <a:tc>
                  <a:txBody>
                    <a:bodyPr/>
                    <a:lstStyle/>
                    <a:p>
                      <a:pPr marL="0" algn="l" defTabSz="685800" rtl="0" eaLnBrk="1" latinLnBrk="0" hangingPunct="1"/>
                      <a:r>
                        <a:rPr lang="en-US" sz="1400" b="1" i="1" kern="1200" dirty="0">
                          <a:solidFill>
                            <a:schemeClr val="tx1"/>
                          </a:solidFill>
                          <a:latin typeface="+mn-lt"/>
                          <a:ea typeface="+mn-ea"/>
                          <a:cs typeface="+mn-cs"/>
                        </a:rPr>
                        <a:t>Relieve counselors’ caseloads by adding three</a:t>
                      </a:r>
                      <a:r>
                        <a:rPr lang="en-US" sz="1400" b="1" i="1" kern="1200" baseline="0" dirty="0">
                          <a:solidFill>
                            <a:schemeClr val="tx1"/>
                          </a:solidFill>
                          <a:latin typeface="+mn-lt"/>
                          <a:ea typeface="+mn-ea"/>
                          <a:cs typeface="+mn-cs"/>
                        </a:rPr>
                        <a:t> </a:t>
                      </a:r>
                      <a:r>
                        <a:rPr lang="en-US" sz="1400" b="1" i="1" kern="1200" dirty="0">
                          <a:solidFill>
                            <a:schemeClr val="tx1"/>
                          </a:solidFill>
                          <a:latin typeface="+mn-lt"/>
                          <a:ea typeface="+mn-ea"/>
                          <a:cs typeface="+mn-cs"/>
                        </a:rPr>
                        <a:t>behavior specialists. </a:t>
                      </a:r>
                    </a:p>
                    <a:p>
                      <a:pPr marL="0" algn="l" defTabSz="685800" rtl="0" eaLnBrk="1" latinLnBrk="0" hangingPunct="1"/>
                      <a:endParaRPr lang="en-US" sz="1400" b="1" i="1" kern="1200" dirty="0">
                        <a:solidFill>
                          <a:schemeClr val="tx1"/>
                        </a:solidFill>
                        <a:latin typeface="+mn-lt"/>
                        <a:ea typeface="+mn-ea"/>
                        <a:cs typeface="+mn-cs"/>
                      </a:endParaRPr>
                    </a:p>
                  </a:txBody>
                  <a:tcPr marL="68580" marR="68580" marT="34290" marB="3429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i="1" kern="1200" dirty="0">
                          <a:solidFill>
                            <a:schemeClr val="tx1"/>
                          </a:solidFill>
                          <a:latin typeface="+mn-lt"/>
                          <a:ea typeface="+mn-ea"/>
                          <a:cs typeface="+mn-cs"/>
                        </a:rPr>
                        <a:t>Hire a behavior specialist for each grade level. </a:t>
                      </a:r>
                    </a:p>
                    <a:p>
                      <a:pPr marL="0" algn="l" defTabSz="685800" rtl="0" eaLnBrk="1" latinLnBrk="0" hangingPunct="1"/>
                      <a:endParaRPr lang="en-US" sz="1400" b="1" i="1" kern="1200" dirty="0">
                        <a:solidFill>
                          <a:schemeClr val="tx1"/>
                        </a:solidFill>
                        <a:latin typeface="+mn-lt"/>
                        <a:ea typeface="+mn-ea"/>
                        <a:cs typeface="+mn-cs"/>
                      </a:endParaRPr>
                    </a:p>
                  </a:txBody>
                  <a:tcPr marL="68580" marR="68580" marT="34290" marB="34290" anchor="ctr"/>
                </a:tc>
                <a:tc>
                  <a:txBody>
                    <a:bodyPr/>
                    <a:lstStyle/>
                    <a:p>
                      <a:pPr marL="0" algn="l" defTabSz="685800" rtl="0" eaLnBrk="1" latinLnBrk="0" hangingPunct="1"/>
                      <a:r>
                        <a:rPr lang="en-US" sz="1400" b="1" i="1" kern="1200" dirty="0">
                          <a:solidFill>
                            <a:schemeClr val="tx1"/>
                          </a:solidFill>
                          <a:latin typeface="+mn-lt"/>
                          <a:ea typeface="+mn-ea"/>
                          <a:cs typeface="+mn-cs"/>
                        </a:rPr>
                        <a:t>$328,287</a:t>
                      </a:r>
                    </a:p>
                  </a:txBody>
                  <a:tcPr marL="68580" marR="68580" marT="34290" marB="34290" anchor="ct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26</a:t>
            </a:fld>
            <a:endParaRPr lang="en-US" dirty="0"/>
          </a:p>
        </p:txBody>
      </p:sp>
    </p:spTree>
    <p:extLst>
      <p:ext uri="{BB962C8B-B14F-4D97-AF65-F5344CB8AC3E}">
        <p14:creationId xmlns:p14="http://schemas.microsoft.com/office/powerpoint/2010/main" val="234335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a:solidFill>
                  <a:srgbClr val="000000"/>
                </a:solidFill>
                <a:latin typeface="Calibri" panose="020F0502020204030204" pitchFamily="34" charset="0"/>
              </a:rPr>
              <a:t>Are our school’s priorities (from your strategic plan) reflected in this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new positions and/or resources included in the budget to address our major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Do we know (as a team) the plan to support implementation of these priorities beyond the budget (ex. What strategies will be implemented)?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What tradeoffs are being made in 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our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Cluster priorities- what staff, materials, etc. are dedicated to supporting our cluster’s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Signature programs- what staff, materials, etc. are dedicated to supporting our signature program?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there positions our school will share with another school, i.e. nurse, counselor?</a:t>
            </a:r>
          </a:p>
          <a:p>
            <a:pPr lvl="0" algn="l" defTabSz="914400">
              <a:spcBef>
                <a:spcPts val="0"/>
              </a:spcBef>
            </a:pPr>
            <a:endParaRPr lang="en-US" sz="2000" dirty="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Questions for the GO Team to Consider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27</a:t>
            </a:fld>
            <a:endParaRPr lang="en-US" dirty="0"/>
          </a:p>
        </p:txBody>
      </p:sp>
    </p:spTree>
    <p:extLst>
      <p:ext uri="{BB962C8B-B14F-4D97-AF65-F5344CB8AC3E}">
        <p14:creationId xmlns:p14="http://schemas.microsoft.com/office/powerpoint/2010/main" val="127542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a:t>FY23 Budget Development Process</a:t>
            </a:r>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Principal’s Role</a:t>
            </a:r>
          </a:p>
          <a:p>
            <a:r>
              <a:rPr lang="en-US" dirty="0">
                <a:latin typeface="Calibri" panose="020F0502020204030204" pitchFamily="34" charset="0"/>
                <a:cs typeface="Calibri" panose="020F0502020204030204" pitchFamily="34" charset="0"/>
              </a:rPr>
              <a:t>Design 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p>
          <a:p>
            <a:r>
              <a:rPr lang="en-US" dirty="0">
                <a:latin typeface="Calibri" panose="020F0502020204030204" pitchFamily="34" charset="0"/>
                <a:cs typeface="Calibri" panose="020F0502020204030204" pitchFamily="34" charset="0"/>
              </a:rPr>
              <a:t>Focus on the day-to-day operations</a:t>
            </a:r>
          </a:p>
          <a:p>
            <a:r>
              <a:rPr lang="en-US" dirty="0">
                <a:latin typeface="Calibri" panose="020F0502020204030204" pitchFamily="34" charset="0"/>
                <a:cs typeface="Calibri" panose="020F0502020204030204" pitchFamily="34" charset="0"/>
              </a:rPr>
              <a:t>Serve as the expert on the school</a:t>
            </a:r>
          </a:p>
          <a:p>
            <a:r>
              <a:rPr lang="en-US" dirty="0">
                <a:latin typeface="Calibri" panose="020F0502020204030204" pitchFamily="34" charset="0"/>
                <a:cs typeface="Calibri" panose="020F0502020204030204" pitchFamily="34" charset="0"/>
              </a:rPr>
              <a:t>Hire quality instructional and support personnel</a:t>
            </a: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picture (positions and resources, not people)</a:t>
            </a:r>
          </a:p>
          <a:p>
            <a:r>
              <a:rPr lang="en-US" dirty="0">
                <a:latin typeface="Calibri" panose="020F0502020204030204" pitchFamily="34" charset="0"/>
                <a:cs typeface="Calibri" panose="020F0502020204030204" pitchFamily="34" charset="0"/>
              </a:rPr>
              <a:t>Ensure that the budget is aligned to the school’s mission and vision and that resources are allocated to support key strategic priorities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pic>
        <p:nvPicPr>
          <p:cNvPr id="6" name="Picture 5">
            <a:extLst>
              <a:ext uri="{FF2B5EF4-FFF2-40B4-BE49-F238E27FC236}">
                <a16:creationId xmlns:a16="http://schemas.microsoft.com/office/drawing/2014/main" id="{E286C288-0050-4489-83DD-FC4CA525B2AA}"/>
              </a:ext>
            </a:extLst>
          </p:cNvPr>
          <p:cNvPicPr>
            <a:picLocks noChangeAspect="1"/>
          </p:cNvPicPr>
          <p:nvPr/>
        </p:nvPicPr>
        <p:blipFill rotWithShape="1">
          <a:blip r:embed="rId3"/>
          <a:srcRect t="3534" r="46898"/>
          <a:stretch/>
        </p:blipFill>
        <p:spPr>
          <a:xfrm>
            <a:off x="5256154" y="1280159"/>
            <a:ext cx="3887846" cy="5380679"/>
          </a:xfrm>
          <a:prstGeom prst="rect">
            <a:avLst/>
          </a:prstGeom>
        </p:spPr>
      </p:pic>
      <p:sp>
        <p:nvSpPr>
          <p:cNvPr id="4" name="Arrow: Down 3">
            <a:extLst>
              <a:ext uri="{FF2B5EF4-FFF2-40B4-BE49-F238E27FC236}">
                <a16:creationId xmlns:a16="http://schemas.microsoft.com/office/drawing/2014/main" id="{9C17A9B5-1587-4D70-9DF0-B70C5EB46BCE}"/>
              </a:ext>
            </a:extLst>
          </p:cNvPr>
          <p:cNvSpPr/>
          <p:nvPr/>
        </p:nvSpPr>
        <p:spPr>
          <a:xfrm rot="2126405">
            <a:off x="8073336" y="1154037"/>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7CF07C3-B6ED-442F-9EE1-8D87E7CBCE31}"/>
              </a:ext>
            </a:extLst>
          </p:cNvPr>
          <p:cNvSpPr/>
          <p:nvPr/>
        </p:nvSpPr>
        <p:spPr>
          <a:xfrm rot="19351245">
            <a:off x="6232774" y="1102591"/>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75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0" y="1803118"/>
            <a:ext cx="18378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 typeface="Arial"/>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APS Strategic Priorities &amp; Initiatives</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29" name="Google Shape;329;p11"/>
          <p:cNvSpPr/>
          <p:nvPr/>
        </p:nvSpPr>
        <p:spPr>
          <a:xfrm>
            <a:off x="4659349" y="2327269"/>
            <a:ext cx="4003500" cy="984856"/>
          </a:xfrm>
          <a:prstGeom prst="rect">
            <a:avLst/>
          </a:pr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Calibri"/>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1A.</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 Implementation with fidelity of the Intervention/Enrichment Block (WIN).</a:t>
            </a:r>
            <a:endParaRPr kumimoji="0"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 typeface="Calibri"/>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1B.</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 Implementation, support and professional learning to assure fidelity of Amplify ELA and Amplify Math. </a:t>
            </a:r>
            <a:endPar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 typeface="Calibri"/>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1C. </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Implementation with fidelity of the International Baccalaureate Middle Years Programme to support all students in all content areas.</a:t>
            </a:r>
            <a:endParaRPr kumimoji="0" sz="900" b="1" i="0" u="sng"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0" name="Google Shape;330;p11"/>
          <p:cNvSpPr/>
          <p:nvPr/>
        </p:nvSpPr>
        <p:spPr>
          <a:xfrm>
            <a:off x="4659344" y="3411493"/>
            <a:ext cx="4003500" cy="880559"/>
          </a:xfrm>
          <a:prstGeom prst="rect">
            <a:avLst/>
          </a:prstGeom>
          <a:solidFill>
            <a:srgbClr val="DDEAF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Calibri"/>
              <a:buNone/>
              <a:tabLst/>
              <a:defRPr/>
            </a:pPr>
            <a:r>
              <a:rPr kumimoji="0" lang="en-US" sz="900" b="1" i="0" u="none" strike="noStrike" kern="0" cap="none" spc="0" normalizeH="0" baseline="0" noProof="0" dirty="0">
                <a:ln>
                  <a:noFill/>
                </a:ln>
                <a:solidFill>
                  <a:srgbClr val="000000"/>
                </a:solidFill>
                <a:effectLst/>
                <a:uLnTx/>
                <a:uFillTx/>
                <a:latin typeface="Calibri"/>
                <a:cs typeface="Calibri"/>
                <a:sym typeface="Calibri"/>
              </a:rPr>
              <a:t>2A. </a:t>
            </a:r>
            <a:r>
              <a:rPr kumimoji="0" lang="en-US" sz="900" b="0" i="0" u="none" strike="noStrike" kern="0" cap="none" spc="0" normalizeH="0" baseline="0" noProof="0" dirty="0">
                <a:ln>
                  <a:noFill/>
                </a:ln>
                <a:solidFill>
                  <a:srgbClr val="000000"/>
                </a:solidFill>
                <a:effectLst/>
                <a:uLnTx/>
                <a:uFillTx/>
                <a:latin typeface="Calibri"/>
                <a:cs typeface="Calibri"/>
                <a:sym typeface="Calibri"/>
              </a:rPr>
              <a:t>Weekly SEL lessons via the Second Step curriculum for all students.</a:t>
            </a:r>
          </a:p>
          <a:p>
            <a:pPr marL="0" marR="0" lvl="0" indent="0" algn="l" defTabSz="914400" rtl="0" eaLnBrk="1" fontAlgn="auto" latinLnBrk="0" hangingPunct="1">
              <a:lnSpc>
                <a:spcPct val="100000"/>
              </a:lnSpc>
              <a:spcBef>
                <a:spcPts val="0"/>
              </a:spcBef>
              <a:spcAft>
                <a:spcPts val="0"/>
              </a:spcAft>
              <a:buClr>
                <a:srgbClr val="000000"/>
              </a:buClr>
              <a:buSzPts val="1000"/>
              <a:buFont typeface="Calibri"/>
              <a:buNone/>
              <a:tabLst/>
              <a:defRPr/>
            </a:pPr>
            <a:r>
              <a:rPr kumimoji="0" lang="en-US"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2B. </a:t>
            </a:r>
            <a:r>
              <a:rPr kumimoji="0" lang="en-US"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Daily WIN (What I Need Block) to provide targeted and </a:t>
            </a:r>
            <a:r>
              <a:rPr kumimoji="0" lang="en-US" sz="9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individualized </a:t>
            </a:r>
            <a:r>
              <a:rPr kumimoji="0" lang="en-US"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intervention and</a:t>
            </a:r>
            <a:r>
              <a:rPr kumimoji="0" lang="en-US" sz="9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 enrichment </a:t>
            </a:r>
            <a:r>
              <a:rPr kumimoji="0" lang="en-US"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for students.</a:t>
            </a:r>
          </a:p>
          <a:p>
            <a:pPr marL="0" marR="0" lvl="0" indent="0" algn="l" defTabSz="914400" rtl="0" eaLnBrk="1" fontAlgn="auto" latinLnBrk="0" hangingPunct="1">
              <a:lnSpc>
                <a:spcPct val="100000"/>
              </a:lnSpc>
              <a:spcBef>
                <a:spcPts val="0"/>
              </a:spcBef>
              <a:spcAft>
                <a:spcPts val="0"/>
              </a:spcAft>
              <a:buClr>
                <a:srgbClr val="000000"/>
              </a:buClr>
              <a:buSzPts val="1000"/>
              <a:buFont typeface="Calibri"/>
              <a:buNone/>
              <a:tabLst/>
              <a:defRPr/>
            </a:pPr>
            <a:r>
              <a:rPr kumimoji="0" lang="en-US"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2C. </a:t>
            </a:r>
            <a:r>
              <a:rPr kumimoji="0" lang="en-US"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Use of the BASC-3 screener for individual and group counseling supports for students.</a:t>
            </a:r>
            <a:endParaRPr kumimoji="0"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31" name="Google Shape;331;p11"/>
          <p:cNvSpPr/>
          <p:nvPr/>
        </p:nvSpPr>
        <p:spPr>
          <a:xfrm>
            <a:off x="4659344" y="4371163"/>
            <a:ext cx="4003500" cy="1309500"/>
          </a:xfrm>
          <a:prstGeom prst="rect">
            <a:avLst/>
          </a:prstGeom>
          <a:solidFill>
            <a:srgbClr val="FBE4D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3A. </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Using a collaborative approach to the budgeting process that includes input from staff, parents, and stakeholders.</a:t>
            </a: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3B. </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Ensuring staffing in areas outside academics that meets the needs of students (Counselors, SELTs, Administration, Operations, IB Coordinator, DLI/ESOL Coordinator)</a:t>
            </a: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3C</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900" b="0" i="0" u="none" strike="noStrike" kern="0" cap="none" spc="0" normalizeH="0" baseline="0" noProof="0" dirty="0">
                <a:ln>
                  <a:noFill/>
                </a:ln>
                <a:solidFill>
                  <a:srgbClr val="000000"/>
                </a:solidFill>
                <a:effectLst/>
                <a:uLnTx/>
                <a:uFillTx/>
                <a:latin typeface="Calibri"/>
                <a:cs typeface="Calibri"/>
                <a:sym typeface="Calibri"/>
              </a:rPr>
              <a:t>Each year assure a set aside of funds from the budget to meet training and endorsement needs.</a:t>
            </a:r>
            <a:endParaRPr kumimoji="0" lang="en-US" sz="9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2" name="Google Shape;332;p11"/>
          <p:cNvSpPr/>
          <p:nvPr/>
        </p:nvSpPr>
        <p:spPr>
          <a:xfrm>
            <a:off x="4641137" y="5755780"/>
            <a:ext cx="4003500" cy="984856"/>
          </a:xfrm>
          <a:prstGeom prst="rect">
            <a:avLst/>
          </a:prstGeom>
          <a:solidFill>
            <a:srgbClr val="FFF2C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4a</a:t>
            </a:r>
            <a:r>
              <a:rPr kumimoji="0" lang="en-US" sz="900" b="0" i="0" u="none" strike="noStrike" kern="0" cap="none" spc="0" normalizeH="0" baseline="0" noProof="0" dirty="0">
                <a:ln>
                  <a:noFill/>
                </a:ln>
                <a:solidFill>
                  <a:srgbClr val="FF0000"/>
                </a:solidFill>
                <a:effectLst/>
                <a:uLnTx/>
                <a:uFillTx/>
                <a:latin typeface="Calibri"/>
                <a:ea typeface="Calibri"/>
                <a:cs typeface="Calibri"/>
                <a:sym typeface="Calibri"/>
              </a:rPr>
              <a:t>. Host a minimum of one parent event per month with bilingual Spanish translation at 50% of those. </a:t>
            </a: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FF0000"/>
                </a:solidFill>
                <a:effectLst/>
                <a:uLnTx/>
                <a:uFillTx/>
                <a:latin typeface="Calibri"/>
                <a:ea typeface="Calibri"/>
                <a:cs typeface="Calibri"/>
                <a:sym typeface="Calibri"/>
              </a:rPr>
              <a:t>4b</a:t>
            </a:r>
            <a:r>
              <a:rPr kumimoji="0" lang="en-US" sz="900" b="0" i="0" u="none" strike="noStrike" kern="0" cap="none" spc="0" normalizeH="0" baseline="0" noProof="0" dirty="0">
                <a:ln>
                  <a:noFill/>
                </a:ln>
                <a:solidFill>
                  <a:srgbClr val="FF0000"/>
                </a:solidFill>
                <a:effectLst/>
                <a:uLnTx/>
                <a:uFillTx/>
                <a:latin typeface="Calibri"/>
                <a:ea typeface="Calibri"/>
                <a:cs typeface="Calibri"/>
                <a:sym typeface="Calibri"/>
              </a:rPr>
              <a:t>. Provide access to school events in multiple modalities (live, zoom, recorded) </a:t>
            </a: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FF0000"/>
                </a:solidFill>
                <a:effectLst/>
                <a:uLnTx/>
                <a:uFillTx/>
                <a:latin typeface="Calibri"/>
                <a:ea typeface="Calibri"/>
                <a:cs typeface="Calibri"/>
                <a:sym typeface="Calibri"/>
              </a:rPr>
              <a:t>4c</a:t>
            </a:r>
            <a:r>
              <a:rPr kumimoji="0" lang="en-US" sz="900" b="0" i="0" u="none" strike="noStrike" kern="0" cap="none" spc="0" normalizeH="0" baseline="0" noProof="0" dirty="0">
                <a:ln>
                  <a:noFill/>
                </a:ln>
                <a:solidFill>
                  <a:srgbClr val="FF0000"/>
                </a:solidFill>
                <a:effectLst/>
                <a:uLnTx/>
                <a:uFillTx/>
                <a:latin typeface="Calibri"/>
                <a:ea typeface="Calibri"/>
                <a:cs typeface="Calibri"/>
                <a:sym typeface="Calibri"/>
              </a:rPr>
              <a:t>. Provide training and support for parents on supporting their students in all areas, SEL, technology and academically, with targeted outreach to sup- groups. </a:t>
            </a:r>
            <a:endParaRPr kumimoji="0" sz="900" b="0" i="0" u="none" strike="noStrike" kern="0" cap="none" spc="0" normalizeH="0" baseline="0" noProof="0" dirty="0">
              <a:ln>
                <a:noFill/>
              </a:ln>
              <a:solidFill>
                <a:srgbClr val="FF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3" name="Google Shape;333;p11"/>
          <p:cNvSpPr txBox="1"/>
          <p:nvPr/>
        </p:nvSpPr>
        <p:spPr>
          <a:xfrm>
            <a:off x="3642629" y="-43268"/>
            <a:ext cx="1837698" cy="400079"/>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500"/>
              <a:buFont typeface="Arial"/>
              <a:buNone/>
              <a:tabLst/>
              <a:defRPr/>
            </a:pPr>
            <a:r>
              <a:rPr kumimoji="0" lang="en-US" sz="1400" b="1" i="0" u="none" strike="noStrike" kern="0" cap="none" spc="0" normalizeH="0" baseline="0" noProof="0" dirty="0">
                <a:ln>
                  <a:noFill/>
                </a:ln>
                <a:solidFill>
                  <a:srgbClr val="151515"/>
                </a:solidFill>
                <a:effectLst/>
                <a:uLnTx/>
                <a:uFillTx/>
                <a:latin typeface="Calibri"/>
                <a:ea typeface="Calibri"/>
                <a:cs typeface="Calibri"/>
                <a:sym typeface="Calibri"/>
              </a:rPr>
              <a:t>Sutton Middle School</a:t>
            </a:r>
            <a:endParaRPr kumimoji="0" sz="200" b="0" i="0" u="none" strike="noStrike" kern="0" cap="none" spc="0" normalizeH="0" baseline="0" noProof="0" dirty="0">
              <a:ln>
                <a:noFill/>
              </a:ln>
              <a:solidFill>
                <a:srgbClr val="151515"/>
              </a:solidFill>
              <a:effectLst/>
              <a:uLnTx/>
              <a:uFillTx/>
              <a:latin typeface="Calibri"/>
              <a:ea typeface="Calibri"/>
              <a:cs typeface="Calibri"/>
              <a:sym typeface="Calibri"/>
            </a:endParaRPr>
          </a:p>
        </p:txBody>
      </p:sp>
      <p:sp>
        <p:nvSpPr>
          <p:cNvPr id="334" name="Google Shape;334;p11"/>
          <p:cNvSpPr txBox="1"/>
          <p:nvPr/>
        </p:nvSpPr>
        <p:spPr>
          <a:xfrm>
            <a:off x="0" y="735708"/>
            <a:ext cx="1837698" cy="36930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 typeface="Arial"/>
              <a:buNone/>
              <a:tabLst/>
              <a:defRPr/>
            </a:pPr>
            <a:r>
              <a:rPr kumimoji="0" lang="en-US" sz="1200" b="1" i="1" u="none" strike="noStrike" kern="0" cap="none" spc="0" normalizeH="0" baseline="0" noProof="0" dirty="0">
                <a:ln>
                  <a:noFill/>
                </a:ln>
                <a:solidFill>
                  <a:srgbClr val="151515"/>
                </a:solidFill>
                <a:effectLst/>
                <a:uLnTx/>
                <a:uFillTx/>
                <a:latin typeface="Calibri"/>
                <a:ea typeface="Calibri"/>
                <a:cs typeface="Calibri"/>
                <a:sym typeface="Calibri"/>
              </a:rPr>
              <a:t>SMART Goals</a:t>
            </a:r>
            <a:endParaRPr kumimoji="0" sz="200" b="1" i="1" u="none" strike="noStrike" kern="0" cap="none" spc="0" normalizeH="0" baseline="0" noProof="0" dirty="0">
              <a:ln>
                <a:noFill/>
              </a:ln>
              <a:solidFill>
                <a:srgbClr val="151515"/>
              </a:solidFill>
              <a:effectLst/>
              <a:uLnTx/>
              <a:uFillTx/>
              <a:latin typeface="Calibri"/>
              <a:ea typeface="Calibri"/>
              <a:cs typeface="Calibri"/>
              <a:sym typeface="Calibri"/>
            </a:endParaRPr>
          </a:p>
        </p:txBody>
      </p:sp>
      <p:sp>
        <p:nvSpPr>
          <p:cNvPr id="335" name="Google Shape;335;p11"/>
          <p:cNvSpPr txBox="1"/>
          <p:nvPr/>
        </p:nvSpPr>
        <p:spPr>
          <a:xfrm>
            <a:off x="4572003" y="1779539"/>
            <a:ext cx="18378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 typeface="Arial"/>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School Strategies</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36" name="Google Shape;336;p11"/>
          <p:cNvSpPr/>
          <p:nvPr/>
        </p:nvSpPr>
        <p:spPr>
          <a:xfrm>
            <a:off x="646435" y="980416"/>
            <a:ext cx="1912591" cy="903013"/>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The percentage of proficient and distinguished scores on the EOG in Math by Black and Hispanic students will increase by 5%.</a:t>
            </a:r>
            <a:endParaRPr kumimoji="0" sz="11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7" name="Google Shape;337;p11"/>
          <p:cNvSpPr/>
          <p:nvPr/>
        </p:nvSpPr>
        <p:spPr>
          <a:xfrm>
            <a:off x="2628559" y="980416"/>
            <a:ext cx="1912591" cy="89239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rPr>
              <a:t>The percentage of proficient and distinguished scores on the EOG in ELA by Black and Hispanic students will increase by 5%.</a:t>
            </a:r>
          </a:p>
        </p:txBody>
      </p:sp>
      <p:sp>
        <p:nvSpPr>
          <p:cNvPr id="338" name="Google Shape;338;p11"/>
          <p:cNvSpPr/>
          <p:nvPr/>
        </p:nvSpPr>
        <p:spPr>
          <a:xfrm>
            <a:off x="4659344" y="999129"/>
            <a:ext cx="1961258"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Students will increase their self-awareness of their social and emotional needs, be able to self advocate, and appropriately handle stress, as measured by the BASC-3.</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9" name="Google Shape;339;p11"/>
          <p:cNvSpPr txBox="1">
            <a:spLocks noGrp="1"/>
          </p:cNvSpPr>
          <p:nvPr>
            <p:ph type="sldNum" idx="12"/>
          </p:nvPr>
        </p:nvSpPr>
        <p:spPr>
          <a:xfrm>
            <a:off x="7026379" y="6542394"/>
            <a:ext cx="20574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000" b="0"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340" name="Google Shape;340;p11"/>
          <p:cNvSpPr/>
          <p:nvPr/>
        </p:nvSpPr>
        <p:spPr>
          <a:xfrm>
            <a:off x="6690219" y="980416"/>
            <a:ext cx="1912591" cy="892391"/>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Stakeholder engagement will be supported through a minimum of one event a month that targets the needs of parents and community.</a:t>
            </a: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41" name="Google Shape;341;p11"/>
          <p:cNvSpPr txBox="1"/>
          <p:nvPr/>
        </p:nvSpPr>
        <p:spPr>
          <a:xfrm>
            <a:off x="2002923" y="1808080"/>
            <a:ext cx="18378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 typeface="Arial"/>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School Strategic Priorities</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42" name="Google Shape;342;p11"/>
          <p:cNvSpPr/>
          <p:nvPr/>
        </p:nvSpPr>
        <p:spPr>
          <a:xfrm>
            <a:off x="2039120" y="2302096"/>
            <a:ext cx="2418900" cy="938678"/>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100000"/>
              </a:lnSpc>
              <a:spcBef>
                <a:spcPts val="600"/>
              </a:spcBef>
              <a:spcAft>
                <a:spcPts val="0"/>
              </a:spcAft>
              <a:buClr>
                <a:srgbClr val="000000"/>
              </a:buClr>
              <a:buSzPts val="1000"/>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Meeting the diverse needs of all learners.</a:t>
            </a: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Targeting instruction, remediation and interventions for our historically underperforming student sub groups. (Black, Hispanic, ESOL, and SWD).</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43" name="Google Shape;343;p11"/>
          <p:cNvSpPr/>
          <p:nvPr/>
        </p:nvSpPr>
        <p:spPr>
          <a:xfrm>
            <a:off x="1972398" y="3628672"/>
            <a:ext cx="2418900" cy="7847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44" name="Google Shape;344;p11"/>
          <p:cNvSpPr/>
          <p:nvPr/>
        </p:nvSpPr>
        <p:spPr>
          <a:xfrm>
            <a:off x="1890800" y="4651592"/>
            <a:ext cx="2604981" cy="938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 typeface="Arial"/>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 typeface="Calibri"/>
              <a:buNone/>
              <a:tabLst/>
              <a:defRPr/>
            </a:pP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 typeface="Calibri"/>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45" name="Google Shape;345;p11"/>
          <p:cNvSpPr txBox="1"/>
          <p:nvPr/>
        </p:nvSpPr>
        <p:spPr>
          <a:xfrm>
            <a:off x="0" y="7551"/>
            <a:ext cx="3840428" cy="95407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 typeface="Arial"/>
              <a:buNone/>
              <a:tabLst/>
              <a:defRPr/>
            </a:pPr>
            <a:r>
              <a:rPr kumimoji="0" lang="en-US" sz="1000" b="1" i="1" u="none" strike="noStrike" kern="0" cap="none" spc="0" normalizeH="0" baseline="0" noProof="0" dirty="0">
                <a:ln>
                  <a:noFill/>
                </a:ln>
                <a:solidFill>
                  <a:srgbClr val="151515"/>
                </a:solidFill>
                <a:effectLst/>
                <a:uLnTx/>
                <a:uFillTx/>
                <a:latin typeface="Calibri" panose="020F0502020204030204" pitchFamily="34" charset="0"/>
                <a:ea typeface="Calibri"/>
                <a:cs typeface="Calibri" panose="020F0502020204030204" pitchFamily="34" charset="0"/>
                <a:sym typeface="Calibri"/>
              </a:rPr>
              <a:t>Mission</a:t>
            </a:r>
            <a:r>
              <a:rPr kumimoji="0" lang="en-US" sz="1000" b="0" i="1" u="none" strike="noStrike" kern="0" cap="none" spc="0" normalizeH="0" baseline="0" noProof="0" dirty="0">
                <a:ln>
                  <a:noFill/>
                </a:ln>
                <a:solidFill>
                  <a:srgbClr val="151515"/>
                </a:solidFill>
                <a:effectLst/>
                <a:uLnTx/>
                <a:uFillTx/>
                <a:latin typeface="Calibri" panose="020F0502020204030204" pitchFamily="34" charset="0"/>
                <a:ea typeface="Calibri"/>
                <a:cs typeface="Calibri" panose="020F0502020204030204" pitchFamily="34" charset="0"/>
                <a:sym typeface="Calibri"/>
              </a:rPr>
              <a:t>: </a:t>
            </a:r>
            <a:r>
              <a:rPr kumimoji="0" lang="en-US" sz="10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Through the utilization of the International Baccalaureate program, Sutton Middle School aims to develop self-motivated, inquiring, knowledgeable, and caring young people, who are prepared to thrive academically and socially in high school, college, career and life</a:t>
            </a:r>
            <a:endParaRPr kumimoji="0" sz="1000" b="0" i="1" u="none" strike="noStrike" kern="0" cap="none" spc="0" normalizeH="0" baseline="0" noProof="0" dirty="0">
              <a:ln>
                <a:noFill/>
              </a:ln>
              <a:solidFill>
                <a:srgbClr val="FF0000"/>
              </a:solidFill>
              <a:effectLst/>
              <a:uLnTx/>
              <a:uFillTx/>
              <a:latin typeface="Calibri" panose="020F0502020204030204" pitchFamily="34" charset="0"/>
              <a:ea typeface="Calibri"/>
              <a:cs typeface="Calibri" panose="020F0502020204030204" pitchFamily="34" charset="0"/>
              <a:sym typeface="Calibri"/>
            </a:endParaRPr>
          </a:p>
        </p:txBody>
      </p:sp>
      <p:sp>
        <p:nvSpPr>
          <p:cNvPr id="346" name="Google Shape;346;p11"/>
          <p:cNvSpPr txBox="1"/>
          <p:nvPr/>
        </p:nvSpPr>
        <p:spPr>
          <a:xfrm>
            <a:off x="5585941" y="79760"/>
            <a:ext cx="3460498" cy="98485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 typeface="Arial"/>
              <a:buNone/>
              <a:tabLst/>
              <a:defRPr/>
            </a:pPr>
            <a:r>
              <a:rPr kumimoji="0" lang="en-US" sz="1000" b="1" i="1" u="none" strike="noStrike" kern="0" cap="none" spc="0" normalizeH="0" baseline="0" noProof="0" dirty="0">
                <a:ln>
                  <a:noFill/>
                </a:ln>
                <a:solidFill>
                  <a:srgbClr val="151515"/>
                </a:solidFill>
                <a:effectLst/>
                <a:uLnTx/>
                <a:uFillTx/>
                <a:latin typeface="Calibri"/>
                <a:ea typeface="Calibri"/>
                <a:cs typeface="Calibri"/>
                <a:sym typeface="Calibri"/>
              </a:rPr>
              <a:t>Vision:</a:t>
            </a:r>
            <a:r>
              <a:rPr kumimoji="0" lang="en-US" sz="1000" b="0" i="0" u="none" strike="noStrike" kern="0" cap="none" spc="0" normalizeH="0" baseline="0" noProof="0" dirty="0">
                <a:ln>
                  <a:noFill/>
                </a:ln>
                <a:solidFill>
                  <a:srgbClr val="151515"/>
                </a:solidFill>
                <a:effectLst/>
                <a:uLnTx/>
                <a:uFillTx/>
                <a:latin typeface="Calibri"/>
                <a:ea typeface="Calibri"/>
                <a:cs typeface="Calibri"/>
                <a:sym typeface="Calibri"/>
              </a:rPr>
              <a:t> </a:t>
            </a:r>
            <a:r>
              <a:rPr kumimoji="0" lang="en-US" sz="1000" b="0" i="0" u="none" strike="noStrike" kern="0" cap="none" spc="0" normalizeH="0" baseline="0" noProof="0" dirty="0">
                <a:ln>
                  <a:noFill/>
                </a:ln>
                <a:solidFill>
                  <a:srgbClr val="FF0000"/>
                </a:solidFill>
                <a:effectLst/>
                <a:uLnTx/>
                <a:uFillTx/>
                <a:latin typeface="Calibri"/>
                <a:ea typeface="Calibri"/>
                <a:cs typeface="Calibri"/>
                <a:sym typeface="Calibri"/>
              </a:rPr>
              <a:t>A diverse, high performing school, that supports our students, educators, and families, rooted in a strong community, working together to improve student outcomes, intercultural understanding and make our communities a better and more equitable place.  </a:t>
            </a:r>
            <a:endParaRPr kumimoji="0" sz="1000" b="1" i="1" u="none" strike="noStrike" kern="0" cap="none" spc="0" normalizeH="0" baseline="0" noProof="0" dirty="0">
              <a:ln>
                <a:noFill/>
              </a:ln>
              <a:solidFill>
                <a:srgbClr val="FF0000"/>
              </a:solidFill>
              <a:effectLst/>
              <a:uLnTx/>
              <a:uFillTx/>
              <a:latin typeface="Calibri"/>
              <a:ea typeface="Calibri"/>
              <a:cs typeface="Calibri"/>
              <a:sym typeface="Calibri"/>
            </a:endParaRPr>
          </a:p>
        </p:txBody>
      </p:sp>
      <p:sp>
        <p:nvSpPr>
          <p:cNvPr id="347" name="Google Shape;347;p11"/>
          <p:cNvSpPr/>
          <p:nvPr/>
        </p:nvSpPr>
        <p:spPr>
          <a:xfrm>
            <a:off x="53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Calibri"/>
                <a:sym typeface="Calibri"/>
              </a:rPr>
              <a:t>Fostering Academic Excellence for All</a:t>
            </a:r>
            <a:endParaRPr kumimoji="0" sz="11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dirty="0">
                <a:ln>
                  <a:noFill/>
                </a:ln>
                <a:solidFill>
                  <a:srgbClr val="FFFFFF"/>
                </a:solidFill>
                <a:effectLst/>
                <a:uLnTx/>
                <a:uFillTx/>
                <a:latin typeface="Calibri"/>
                <a:ea typeface="Calibri"/>
                <a:cs typeface="Calibri"/>
                <a:sym typeface="Calibri"/>
              </a:rPr>
              <a:t>Data</a:t>
            </a: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dirty="0">
                <a:ln>
                  <a:noFill/>
                </a:ln>
                <a:solidFill>
                  <a:srgbClr val="FFFFFF"/>
                </a:solidFill>
                <a:effectLst/>
                <a:uLnTx/>
                <a:uFillTx/>
                <a:latin typeface="Calibri"/>
                <a:ea typeface="Calibri"/>
                <a:cs typeface="Calibri"/>
                <a:sym typeface="Calibri"/>
              </a:rPr>
              <a:t>Curriculum &amp; Instruction</a:t>
            </a: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4000"/>
              <a:buFont typeface="Helvetica Neue"/>
              <a:buNone/>
              <a:tabLst/>
              <a:defRPr/>
            </a:pPr>
            <a:r>
              <a:rPr kumimoji="0" lang="en-US" sz="900" b="0" i="0" u="none" strike="noStrike" kern="0" cap="none" spc="0" normalizeH="0" baseline="0" noProof="0" dirty="0">
                <a:ln>
                  <a:noFill/>
                </a:ln>
                <a:solidFill>
                  <a:srgbClr val="FFFFFF"/>
                </a:solidFill>
                <a:effectLst/>
                <a:uLnTx/>
                <a:uFillTx/>
                <a:latin typeface="Calibri"/>
                <a:ea typeface="Calibri"/>
                <a:cs typeface="Calibri"/>
                <a:sym typeface="Calibri"/>
              </a:rPr>
              <a:t>Signature Program</a:t>
            </a: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48" name="Google Shape;348;p11"/>
          <p:cNvSpPr/>
          <p:nvPr/>
        </p:nvSpPr>
        <p:spPr>
          <a:xfrm>
            <a:off x="53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Building a Culture of Student Support</a:t>
            </a:r>
            <a:endParaRPr kumimoji="0" sz="11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Whole Child &amp; Intervention</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Personalized Learning</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9" name="Google Shape;349;p11"/>
          <p:cNvSpPr/>
          <p:nvPr/>
        </p:nvSpPr>
        <p:spPr>
          <a:xfrm>
            <a:off x="53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Equipping &amp; Empowering Leaders &amp; Staff</a:t>
            </a:r>
            <a:endParaRPr kumimoji="0" sz="1200" b="1" i="0" u="none" strike="noStrike" kern="0" cap="none" spc="0" normalizeH="0" baseline="0" noProof="0">
              <a:ln>
                <a:noFill/>
              </a:ln>
              <a:solidFill>
                <a:srgbClr val="FFFFFF"/>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Strategic Staff Support</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Equitable Resource Allocation</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0" name="Google Shape;350;p11"/>
          <p:cNvSpPr/>
          <p:nvPr/>
        </p:nvSpPr>
        <p:spPr>
          <a:xfrm>
            <a:off x="53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dirty="0">
                <a:ln>
                  <a:noFill/>
                </a:ln>
                <a:solidFill>
                  <a:srgbClr val="FFFFFF"/>
                </a:solidFill>
                <a:effectLst/>
                <a:uLnTx/>
                <a:uFillTx/>
                <a:latin typeface="Calibri"/>
                <a:ea typeface="Calibri"/>
                <a:cs typeface="Calibri"/>
                <a:sym typeface="Calibri"/>
              </a:rPr>
              <a:t>Creating a System of School Support</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000" b="1" i="0" u="none" strike="noStrike" kern="0" cap="none" spc="0" normalizeH="0" baseline="0" noProof="0" dirty="0">
                <a:ln>
                  <a:noFill/>
                </a:ln>
                <a:solidFill>
                  <a:srgbClr val="FF0000"/>
                </a:solidFill>
                <a:effectLst/>
                <a:uLnTx/>
                <a:uFillTx/>
                <a:latin typeface="Calibri"/>
                <a:ea typeface="Calibri"/>
                <a:cs typeface="Calibri"/>
                <a:sym typeface="Calibri"/>
              </a:rPr>
              <a:t>Partnering with Families and Communities</a:t>
            </a:r>
            <a:endParaRPr kumimoji="0" sz="1000" b="1" i="0" u="none" strike="noStrike" kern="0" cap="none" spc="0" normalizeH="0" baseline="0" noProof="0" dirty="0">
              <a:ln>
                <a:noFill/>
              </a:ln>
              <a:solidFill>
                <a:srgbClr val="FF0000"/>
              </a:solidFill>
              <a:effectLst/>
              <a:uLnTx/>
              <a:uFillTx/>
              <a:latin typeface="Calibri"/>
              <a:ea typeface="Calibri"/>
              <a:cs typeface="Calibri"/>
              <a:sym typeface="Calibri"/>
            </a:endParaRPr>
          </a:p>
        </p:txBody>
      </p:sp>
      <p:sp>
        <p:nvSpPr>
          <p:cNvPr id="351" name="Google Shape;351;p11"/>
          <p:cNvSpPr/>
          <p:nvPr/>
        </p:nvSpPr>
        <p:spPr>
          <a:xfrm>
            <a:off x="1983840" y="5793030"/>
            <a:ext cx="2418900" cy="646290"/>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100000"/>
              </a:lnSpc>
              <a:spcBef>
                <a:spcPts val="0"/>
              </a:spcBef>
              <a:spcAft>
                <a:spcPts val="0"/>
              </a:spcAft>
              <a:buClr>
                <a:srgbClr val="000000"/>
              </a:buClr>
              <a:buSzPts val="1000"/>
              <a:buFont typeface="Arial"/>
              <a:buAutoNum type="arabicPeriod"/>
              <a:tabLst/>
              <a:defRPr/>
            </a:pPr>
            <a:r>
              <a:rPr kumimoji="0" lang="en-US" sz="900" b="0" i="0" u="none" strike="noStrike" kern="0" cap="none" spc="0" normalizeH="0" baseline="0" noProof="0" dirty="0">
                <a:ln>
                  <a:noFill/>
                </a:ln>
                <a:solidFill>
                  <a:srgbClr val="FF0000"/>
                </a:solidFill>
                <a:effectLst/>
                <a:uLnTx/>
                <a:uFillTx/>
                <a:latin typeface="Calibri"/>
                <a:ea typeface="Calibri"/>
                <a:cs typeface="Calibri"/>
                <a:sym typeface="Calibri"/>
              </a:rPr>
              <a:t>Engage parents and community through effective outreach and community . </a:t>
            </a:r>
          </a:p>
          <a:p>
            <a:pPr marL="228600" marR="0" lvl="0" indent="-228600" algn="l" defTabSz="914400" rtl="0" eaLnBrk="1" fontAlgn="auto" latinLnBrk="0" hangingPunct="1">
              <a:lnSpc>
                <a:spcPct val="100000"/>
              </a:lnSpc>
              <a:spcBef>
                <a:spcPts val="0"/>
              </a:spcBef>
              <a:spcAft>
                <a:spcPts val="0"/>
              </a:spcAft>
              <a:buClr>
                <a:srgbClr val="000000"/>
              </a:buClr>
              <a:buSzPts val="1000"/>
              <a:buFont typeface="Arial"/>
              <a:buAutoNum type="arabicPeriod"/>
              <a:tabLst/>
              <a:defRPr/>
            </a:pPr>
            <a:r>
              <a:rPr kumimoji="0" lang="en-US" sz="900" b="0" i="0" u="none" strike="noStrike" kern="0" cap="none" spc="0" normalizeH="0" baseline="0" noProof="0" dirty="0">
                <a:ln>
                  <a:noFill/>
                </a:ln>
                <a:solidFill>
                  <a:srgbClr val="FF0000"/>
                </a:solidFill>
                <a:effectLst/>
                <a:uLnTx/>
                <a:uFillTx/>
                <a:latin typeface="Calibri"/>
                <a:ea typeface="Calibri"/>
                <a:cs typeface="Calibri"/>
                <a:sym typeface="Calibri"/>
              </a:rPr>
              <a:t>All families have access to school events and opportunities to support their student. </a:t>
            </a:r>
            <a:endParaRPr kumimoji="0" sz="900" b="1" i="0" u="none" strike="noStrike" kern="0" cap="none" spc="0" normalizeH="0" baseline="0" noProof="0" dirty="0">
              <a:ln>
                <a:noFill/>
              </a:ln>
              <a:solidFill>
                <a:srgbClr val="FF0000"/>
              </a:solidFill>
              <a:effectLst/>
              <a:uLnTx/>
              <a:uFillTx/>
              <a:latin typeface="Calibri"/>
              <a:ea typeface="Calibri"/>
              <a:cs typeface="Calibri"/>
              <a:sym typeface="Calibri"/>
            </a:endParaRPr>
          </a:p>
        </p:txBody>
      </p:sp>
      <p:sp>
        <p:nvSpPr>
          <p:cNvPr id="2" name="TextBox 1"/>
          <p:cNvSpPr txBox="1"/>
          <p:nvPr/>
        </p:nvSpPr>
        <p:spPr>
          <a:xfrm>
            <a:off x="2118946" y="3351633"/>
            <a:ext cx="2422204" cy="1061829"/>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Using Social Emotional Learning to support all students.</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Targeting supports for students who are struggling academically.</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Providing supports to help students who are having Social and Emotional challenges.</a:t>
            </a:r>
          </a:p>
        </p:txBody>
      </p:sp>
      <p:sp>
        <p:nvSpPr>
          <p:cNvPr id="3" name="TextBox 2"/>
          <p:cNvSpPr txBox="1"/>
          <p:nvPr/>
        </p:nvSpPr>
        <p:spPr>
          <a:xfrm>
            <a:off x="2039120" y="4413462"/>
            <a:ext cx="2502030" cy="1800493"/>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Equipping teachers with the resources needed to assure quality instruction and </a:t>
            </a:r>
            <a:r>
              <a:rPr kumimoji="0" lang="en-US" sz="9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appropriate technology utilization.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Staffing the school to allow for student needs beyond academics to be met.</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All teachers receive IBMYP sanctioned training within a year of hire and complete the Gifted endorsement, DLI, ESOL, or Reading endorsement within 3 years of hire.</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Priorities &amp; SMART Goals</a:t>
            </a: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a:t>(From your Strategic Plan, insert your Top 2 Priorities &amp; SMART Goals for FY23 here)</a:t>
            </a:r>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571999" y="1617843"/>
            <a:ext cx="4066391" cy="2351729"/>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000" dirty="0">
              <a:solidFill>
                <a:prstClr val="black"/>
              </a:solidFill>
            </a:endParaRPr>
          </a:p>
        </p:txBody>
      </p:sp>
      <p:sp>
        <p:nvSpPr>
          <p:cNvPr id="12" name="Rectangle 11"/>
          <p:cNvSpPr/>
          <p:nvPr/>
        </p:nvSpPr>
        <p:spPr>
          <a:xfrm>
            <a:off x="966506" y="1628930"/>
            <a:ext cx="3133316" cy="2351729"/>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dirty="0">
                <a:solidFill>
                  <a:schemeClr val="tx1"/>
                </a:solidFill>
              </a:rPr>
              <a:t>Targeting instruction, remediation and interventions for our historically underperforming student sub groups. (Black, Hispanic, ESOL, and SWD).</a:t>
            </a:r>
          </a:p>
        </p:txBody>
      </p:sp>
      <p:sp>
        <p:nvSpPr>
          <p:cNvPr id="13" name="Rectangle 12"/>
          <p:cNvSpPr/>
          <p:nvPr/>
        </p:nvSpPr>
        <p:spPr>
          <a:xfrm>
            <a:off x="4571999" y="4289567"/>
            <a:ext cx="4066392" cy="1930257"/>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000" dirty="0">
              <a:solidFill>
                <a:prstClr val="black"/>
              </a:solidFill>
            </a:endParaRPr>
          </a:p>
        </p:txBody>
      </p:sp>
      <p:sp>
        <p:nvSpPr>
          <p:cNvPr id="14" name="Rectangle 13"/>
          <p:cNvSpPr/>
          <p:nvPr/>
        </p:nvSpPr>
        <p:spPr>
          <a:xfrm>
            <a:off x="978553" y="4300654"/>
            <a:ext cx="3087085" cy="1919170"/>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dirty="0">
                <a:solidFill>
                  <a:schemeClr val="tx1"/>
                </a:solidFill>
              </a:rPr>
              <a:t>Using Social Emotional Learning to support all students.</a:t>
            </a:r>
          </a:p>
        </p:txBody>
      </p:sp>
      <p:sp>
        <p:nvSpPr>
          <p:cNvPr id="15" name="Right Arrow 14"/>
          <p:cNvSpPr/>
          <p:nvPr/>
        </p:nvSpPr>
        <p:spPr>
          <a:xfrm>
            <a:off x="4212882"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4162707"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pic>
        <p:nvPicPr>
          <p:cNvPr id="7" name="Picture 6">
            <a:extLst>
              <a:ext uri="{FF2B5EF4-FFF2-40B4-BE49-F238E27FC236}">
                <a16:creationId xmlns:a16="http://schemas.microsoft.com/office/drawing/2014/main" id="{B0291FC8-C670-4446-A0AE-9BC0F333ED74}"/>
              </a:ext>
            </a:extLst>
          </p:cNvPr>
          <p:cNvPicPr>
            <a:picLocks noChangeAspect="1"/>
          </p:cNvPicPr>
          <p:nvPr/>
        </p:nvPicPr>
        <p:blipFill>
          <a:blip r:embed="rId4"/>
          <a:stretch>
            <a:fillRect/>
          </a:stretch>
        </p:blipFill>
        <p:spPr>
          <a:xfrm>
            <a:off x="5377543" y="1672948"/>
            <a:ext cx="2212123" cy="1106062"/>
          </a:xfrm>
          <a:prstGeom prst="rect">
            <a:avLst/>
          </a:prstGeom>
        </p:spPr>
      </p:pic>
      <p:pic>
        <p:nvPicPr>
          <p:cNvPr id="17" name="Picture 16">
            <a:extLst>
              <a:ext uri="{FF2B5EF4-FFF2-40B4-BE49-F238E27FC236}">
                <a16:creationId xmlns:a16="http://schemas.microsoft.com/office/drawing/2014/main" id="{3292A07C-642A-4A87-802C-A7EA3103933E}"/>
              </a:ext>
            </a:extLst>
          </p:cNvPr>
          <p:cNvPicPr>
            <a:picLocks noChangeAspect="1"/>
          </p:cNvPicPr>
          <p:nvPr/>
        </p:nvPicPr>
        <p:blipFill>
          <a:blip r:embed="rId5"/>
          <a:stretch>
            <a:fillRect/>
          </a:stretch>
        </p:blipFill>
        <p:spPr>
          <a:xfrm>
            <a:off x="5403409" y="2779010"/>
            <a:ext cx="2212123" cy="1106062"/>
          </a:xfrm>
          <a:prstGeom prst="rect">
            <a:avLst/>
          </a:prstGeom>
        </p:spPr>
      </p:pic>
      <p:pic>
        <p:nvPicPr>
          <p:cNvPr id="18" name="Picture 17">
            <a:extLst>
              <a:ext uri="{FF2B5EF4-FFF2-40B4-BE49-F238E27FC236}">
                <a16:creationId xmlns:a16="http://schemas.microsoft.com/office/drawing/2014/main" id="{499F4968-A204-4D38-8D7E-9019A259739C}"/>
              </a:ext>
            </a:extLst>
          </p:cNvPr>
          <p:cNvPicPr>
            <a:picLocks noChangeAspect="1"/>
          </p:cNvPicPr>
          <p:nvPr/>
        </p:nvPicPr>
        <p:blipFill>
          <a:blip r:embed="rId6"/>
          <a:stretch>
            <a:fillRect/>
          </a:stretch>
        </p:blipFill>
        <p:spPr>
          <a:xfrm>
            <a:off x="4964199" y="4443857"/>
            <a:ext cx="3433485" cy="1409424"/>
          </a:xfrm>
          <a:prstGeom prst="rect">
            <a:avLst/>
          </a:prstGeom>
        </p:spPr>
      </p:pic>
    </p:spTree>
    <p:extLst>
      <p:ext uri="{BB962C8B-B14F-4D97-AF65-F5344CB8AC3E}">
        <p14:creationId xmlns:p14="http://schemas.microsoft.com/office/powerpoint/2010/main" val="94412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383130279"/>
              </p:ext>
            </p:extLst>
          </p:nvPr>
        </p:nvGraphicFramePr>
        <p:xfrm>
          <a:off x="994298" y="1057247"/>
          <a:ext cx="7723574" cy="418108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FY23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algn="l">
                        <a:lnSpc>
                          <a:spcPct val="107000"/>
                        </a:lnSpc>
                        <a:spcAft>
                          <a:spcPts val="800"/>
                        </a:spcAft>
                      </a:pPr>
                      <a:r>
                        <a:rPr lang="en-US" sz="2000" b="1" dirty="0">
                          <a:solidFill>
                            <a:srgbClr val="000000"/>
                          </a:solidFill>
                          <a:ea typeface="Calibri" panose="020F0502020204030204" pitchFamily="34" charset="0"/>
                          <a:cs typeface="Times New Roman" panose="02020603050405020304" pitchFamily="18" charset="0"/>
                        </a:rPr>
                        <a:t>Close the achievement gap between white students and other student groups. </a:t>
                      </a:r>
                      <a:endParaRPr lang="en-US" sz="2000" dirty="0">
                        <a:solidFill>
                          <a:prstClr val="white"/>
                        </a:solidFill>
                        <a:ea typeface="Calibri" panose="020F0502020204030204" pitchFamily="34" charset="0"/>
                        <a:cs typeface="Times New Roman" panose="02020603050405020304" pitchFamily="18" charset="0"/>
                      </a:endParaRPr>
                    </a:p>
                  </a:txBody>
                  <a:tcPr/>
                </a:tc>
                <a:tc>
                  <a:txBody>
                    <a:bodyPr/>
                    <a:lstStyle/>
                    <a:p>
                      <a:pPr algn="l"/>
                      <a:r>
                        <a:rPr lang="en-US" sz="2000" dirty="0"/>
                        <a:t>Sutton is proud of its diversity and all students must meet academic proficiency. We have an obligation to support all students and address historical gaps in academic achievement. All students must have equitable preparation for success in college, career, and life. </a:t>
                      </a:r>
                    </a:p>
                  </a:txBody>
                  <a:tcPr/>
                </a:tc>
                <a:extLst>
                  <a:ext uri="{0D108BD9-81ED-4DB2-BD59-A6C34878D82A}">
                    <a16:rowId xmlns:a16="http://schemas.microsoft.com/office/drawing/2014/main" val="10001"/>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7</a:t>
            </a:fld>
            <a:endParaRPr lang="en-US" dirty="0"/>
          </a:p>
        </p:txBody>
      </p:sp>
    </p:spTree>
    <p:extLst>
      <p:ext uri="{BB962C8B-B14F-4D97-AF65-F5344CB8AC3E}">
        <p14:creationId xmlns:p14="http://schemas.microsoft.com/office/powerpoint/2010/main" val="143009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r>
              <a:rPr lang="en-US" sz="2400" b="1" dirty="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proposed budget for the general operations of the school are reflected at $13,774,981</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This investment plan for FY23 accommodates a student population that is projected to be 1480 students, which is a decrease of 93 students from FY22.</a:t>
            </a:r>
          </a:p>
        </p:txBody>
      </p:sp>
      <p:sp>
        <p:nvSpPr>
          <p:cNvPr id="4" name="Slide Number Placeholder 3"/>
          <p:cNvSpPr>
            <a:spLocks noGrp="1"/>
          </p:cNvSpPr>
          <p:nvPr>
            <p:ph type="sldNum" sz="quarter" idx="12"/>
          </p:nvPr>
        </p:nvSpPr>
        <p:spPr/>
        <p:txBody>
          <a:bodyPr/>
          <a:lstStyle/>
          <a:p>
            <a:fld id="{3D6C3DC6-EF6E-8948-BFE6-808D46D584D8}" type="slidenum">
              <a:rPr lang="en-US" smtClean="0"/>
              <a:t>9</a:t>
            </a:fld>
            <a:endParaRPr lang="en-US" dirty="0"/>
          </a:p>
        </p:txBody>
      </p:sp>
    </p:spTree>
    <p:extLst>
      <p:ext uri="{BB962C8B-B14F-4D97-AF65-F5344CB8AC3E}">
        <p14:creationId xmlns:p14="http://schemas.microsoft.com/office/powerpoint/2010/main" val="130364001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F9D004467C67499115907F11E828BC" ma:contentTypeVersion="10" ma:contentTypeDescription="Create a new document." ma:contentTypeScope="" ma:versionID="9b84c39fe4c0bfcdfa45221a526ff6be">
  <xsd:schema xmlns:xsd="http://www.w3.org/2001/XMLSchema" xmlns:xs="http://www.w3.org/2001/XMLSchema" xmlns:p="http://schemas.microsoft.com/office/2006/metadata/properties" xmlns:ns3="067a0fd0-fc14-4b63-a71c-523e0e87e937" xmlns:ns4="f4a325b6-56a5-499f-8d1e-90f972347ac3" targetNamespace="http://schemas.microsoft.com/office/2006/metadata/properties" ma:root="true" ma:fieldsID="d71bdc70cc71e63142db2faad550a4aa" ns3:_="" ns4:_="">
    <xsd:import namespace="067a0fd0-fc14-4b63-a71c-523e0e87e937"/>
    <xsd:import namespace="f4a325b6-56a5-499f-8d1e-90f972347ac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a0fd0-fc14-4b63-a71c-523e0e87e93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a325b6-56a5-499f-8d1e-90f972347ac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AF316619-5FC5-4942-9A1C-565E23352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7a0fd0-fc14-4b63-a71c-523e0e87e937"/>
    <ds:schemaRef ds:uri="f4a325b6-56a5-499f-8d1e-90f972347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60D824-1F42-4605-A966-FFCBCF63520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067a0fd0-fc14-4b63-a71c-523e0e87e937"/>
    <ds:schemaRef ds:uri="http://purl.org/dc/elements/1.1/"/>
    <ds:schemaRef ds:uri="f4a325b6-56a5-499f-8d1e-90f972347a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22307</TotalTime>
  <Words>3619</Words>
  <Application>Microsoft Office PowerPoint</Application>
  <PresentationFormat>On-screen Show (4:3)</PresentationFormat>
  <Paragraphs>431</Paragraphs>
  <Slides>27</Slides>
  <Notes>24</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27</vt:i4>
      </vt:variant>
    </vt:vector>
  </HeadingPairs>
  <TitlesOfParts>
    <vt:vector size="48" baseType="lpstr">
      <vt:lpstr>Arial</vt:lpstr>
      <vt:lpstr>Arial Nova</vt:lpstr>
      <vt:lpstr>Berlin Sans FB Demi</vt:lpstr>
      <vt:lpstr>Calibri</vt:lpstr>
      <vt:lpstr>Century Schoolbook</vt:lpstr>
      <vt:lpstr>Corbel</vt:lpstr>
      <vt:lpstr>Helvetica Neue</vt:lpstr>
      <vt:lpstr>Verdana</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1_Office Theme</vt:lpstr>
      <vt:lpstr>PowerPoint Presentation</vt:lpstr>
      <vt:lpstr>Norms</vt:lpstr>
      <vt:lpstr>GO Team Budget Development Process</vt:lpstr>
      <vt:lpstr>FY23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PowerPoint Presentation</vt:lpstr>
      <vt:lpstr>CARES Allocations</vt:lpstr>
      <vt:lpstr>What’s Next?</vt:lpstr>
      <vt:lpstr>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for FY23 Leveling Reserve</vt:lpstr>
      <vt:lpstr>Plan for FY23 CARES Allocation</vt:lpstr>
      <vt:lpstr>Questions for the GO Team to Consider</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Victoria Salzman</cp:lastModifiedBy>
  <cp:revision>364</cp:revision>
  <cp:lastPrinted>2020-01-13T18:18:48Z</cp:lastPrinted>
  <dcterms:created xsi:type="dcterms:W3CDTF">2014-12-15T21:46:52Z</dcterms:created>
  <dcterms:modified xsi:type="dcterms:W3CDTF">2022-03-10T17:35:30Z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0x01010042F9D004467C67499115907F11E828BC</vt:lpwstr>
  </property>
</Properties>
</file>